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293" r:id="rId3"/>
    <p:sldId id="297" r:id="rId4"/>
    <p:sldId id="345" r:id="rId5"/>
    <p:sldId id="346" r:id="rId6"/>
    <p:sldId id="298" r:id="rId7"/>
    <p:sldId id="299" r:id="rId8"/>
    <p:sldId id="358" r:id="rId9"/>
    <p:sldId id="359" r:id="rId10"/>
    <p:sldId id="360" r:id="rId11"/>
    <p:sldId id="361" r:id="rId12"/>
    <p:sldId id="362" r:id="rId13"/>
    <p:sldId id="363" r:id="rId14"/>
    <p:sldId id="352" r:id="rId15"/>
    <p:sldId id="353" r:id="rId16"/>
    <p:sldId id="354" r:id="rId17"/>
    <p:sldId id="355" r:id="rId18"/>
    <p:sldId id="356" r:id="rId19"/>
    <p:sldId id="357" r:id="rId20"/>
    <p:sldId id="331" r:id="rId21"/>
    <p:sldId id="343" r:id="rId22"/>
    <p:sldId id="302" r:id="rId23"/>
    <p:sldId id="303" r:id="rId24"/>
    <p:sldId id="304" r:id="rId25"/>
    <p:sldId id="305" r:id="rId26"/>
    <p:sldId id="306" r:id="rId27"/>
    <p:sldId id="307" r:id="rId28"/>
    <p:sldId id="334" r:id="rId29"/>
    <p:sldId id="335" r:id="rId30"/>
    <p:sldId id="336" r:id="rId31"/>
    <p:sldId id="337" r:id="rId32"/>
    <p:sldId id="351" r:id="rId33"/>
    <p:sldId id="340" r:id="rId34"/>
    <p:sldId id="341" r:id="rId35"/>
    <p:sldId id="342" r:id="rId36"/>
    <p:sldId id="308" r:id="rId37"/>
    <p:sldId id="309" r:id="rId38"/>
    <p:sldId id="310" r:id="rId39"/>
    <p:sldId id="311" r:id="rId40"/>
    <p:sldId id="312" r:id="rId41"/>
    <p:sldId id="313" r:id="rId42"/>
    <p:sldId id="314" r:id="rId43"/>
    <p:sldId id="315" r:id="rId44"/>
    <p:sldId id="316" r:id="rId45"/>
    <p:sldId id="317" r:id="rId46"/>
    <p:sldId id="318" r:id="rId47"/>
    <p:sldId id="319" r:id="rId48"/>
    <p:sldId id="320" r:id="rId49"/>
    <p:sldId id="321" r:id="rId50"/>
    <p:sldId id="322" r:id="rId51"/>
    <p:sldId id="323" r:id="rId52"/>
    <p:sldId id="324" r:id="rId53"/>
    <p:sldId id="325" r:id="rId54"/>
    <p:sldId id="326" r:id="rId55"/>
    <p:sldId id="327" r:id="rId56"/>
    <p:sldId id="276" r:id="rId5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447EC4"/>
    <a:srgbClr val="2A684C"/>
    <a:srgbClr val="000000"/>
    <a:srgbClr val="CFDB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64" autoAdjust="0"/>
    <p:restoredTop sz="94660" autoAdjust="0"/>
  </p:normalViewPr>
  <p:slideViewPr>
    <p:cSldViewPr showGuides="1">
      <p:cViewPr>
        <p:scale>
          <a:sx n="75" d="100"/>
          <a:sy n="75" d="100"/>
        </p:scale>
        <p:origin x="-2024" y="-2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68F1EC-6BCB-4BE6-947E-BEAD3B44A94D}" type="datetimeFigureOut">
              <a:rPr lang="zh-CN" altLang="en-US" smtClean="0"/>
              <a:pPr/>
              <a:t>13-12-20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65D9A2-FF08-4911-8605-63CD443B99B7}" type="slidenum">
              <a:rPr lang="zh-CN" altLang="en-US" smtClean="0"/>
              <a:pPr/>
              <a:t>‹#›</a:t>
            </a:fld>
            <a:endParaRPr lang="zh-CN" altLang="en-US"/>
          </a:p>
        </p:txBody>
      </p:sp>
    </p:spTree>
    <p:extLst>
      <p:ext uri="{BB962C8B-B14F-4D97-AF65-F5344CB8AC3E}">
        <p14:creationId xmlns:p14="http://schemas.microsoft.com/office/powerpoint/2010/main" val="3891200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64701EB6-1140-4EAF-80BB-6CAABF96BA85}" type="slidenum">
              <a:rPr lang="en-US" altLang="zh-CN" sz="1200" b="0">
                <a:solidFill>
                  <a:schemeClr val="tx1"/>
                </a:solidFill>
                <a:latin typeface="Times New Roman" pitchFamily="18" charset="0"/>
              </a:rPr>
              <a:pPr eaLnBrk="1" hangingPunct="1"/>
              <a:t>6</a:t>
            </a:fld>
            <a:endParaRPr lang="en-US" altLang="zh-CN" sz="1200" b="0">
              <a:solidFill>
                <a:schemeClr val="tx1"/>
              </a:solidFill>
              <a:latin typeface="Times New Roman" pitchFamily="18"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6672244C-7C7C-4EA1-B1B9-4625A36D6351}" type="slidenum">
              <a:rPr lang="en-US" altLang="zh-CN" sz="1200" b="0">
                <a:solidFill>
                  <a:schemeClr val="tx1"/>
                </a:solidFill>
                <a:latin typeface="Times New Roman" pitchFamily="18" charset="0"/>
              </a:rPr>
              <a:pPr eaLnBrk="1" hangingPunct="1"/>
              <a:t>48</a:t>
            </a:fld>
            <a:endParaRPr lang="en-US" altLang="zh-CN" sz="1200" b="0">
              <a:solidFill>
                <a:schemeClr val="tx1"/>
              </a:solidFill>
              <a:latin typeface="Times New Roman" pitchFamily="18"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890E12E3-3F8E-4AA9-ADD7-040CA598989F}" type="slidenum">
              <a:rPr lang="en-US" altLang="zh-CN" sz="1200" b="0">
                <a:solidFill>
                  <a:schemeClr val="tx1"/>
                </a:solidFill>
                <a:latin typeface="Times New Roman" pitchFamily="18" charset="0"/>
              </a:rPr>
              <a:pPr eaLnBrk="1" hangingPunct="1"/>
              <a:t>53</a:t>
            </a:fld>
            <a:endParaRPr lang="en-US" altLang="zh-CN" sz="1200" b="0">
              <a:solidFill>
                <a:schemeClr val="tx1"/>
              </a:solidFill>
              <a:latin typeface="Times New Roman"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763E6CFC-14F6-46BB-B678-12BFA14475EB}" type="slidenum">
              <a:rPr lang="en-US" altLang="zh-CN" sz="1200" b="0">
                <a:solidFill>
                  <a:schemeClr val="tx1"/>
                </a:solidFill>
                <a:latin typeface="Times New Roman" pitchFamily="18" charset="0"/>
              </a:rPr>
              <a:pPr eaLnBrk="1" hangingPunct="1"/>
              <a:t>54</a:t>
            </a:fld>
            <a:endParaRPr lang="en-US" altLang="zh-CN" sz="1200" b="0">
              <a:solidFill>
                <a:schemeClr val="tx1"/>
              </a:solidFill>
              <a:latin typeface="Times New Roman" pitchFamily="18"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39EB9052-F09B-47F1-9771-0BEF57635706}" type="slidenum">
              <a:rPr lang="zh-CN" altLang="en-US" sz="1200" b="0">
                <a:solidFill>
                  <a:schemeClr val="tx1"/>
                </a:solidFill>
                <a:latin typeface="Times New Roman" pitchFamily="18" charset="0"/>
              </a:rPr>
              <a:pPr eaLnBrk="1" hangingPunct="1"/>
              <a:t>27</a:t>
            </a:fld>
            <a:endParaRPr lang="en-US" altLang="zh-CN" sz="1200" b="0">
              <a:solidFill>
                <a:schemeClr val="tx1"/>
              </a:solidFill>
              <a:latin typeface="Times New Roman" pitchFamily="18" charset="0"/>
            </a:endParaRPr>
          </a:p>
        </p:txBody>
      </p:sp>
      <p:sp>
        <p:nvSpPr>
          <p:cNvPr id="67587" name="Text Box 2"/>
          <p:cNvSpPr txBox="1">
            <a:spLocks noChangeArrowheads="1"/>
          </p:cNvSpPr>
          <p:nvPr/>
        </p:nvSpPr>
        <p:spPr bwMode="auto">
          <a:xfrm>
            <a:off x="1004888" y="693738"/>
            <a:ext cx="4848225" cy="3429000"/>
          </a:xfrm>
          <a:prstGeom prst="rect">
            <a:avLst/>
          </a:prstGeom>
          <a:solidFill>
            <a:srgbClr val="FFFFFF"/>
          </a:solidFill>
          <a:ln w="9360">
            <a:solidFill>
              <a:srgbClr val="000000"/>
            </a:solidFill>
            <a:miter lim="800000"/>
            <a:headEnd/>
            <a:tailEnd/>
          </a:ln>
        </p:spPr>
        <p:txBody>
          <a:bodyPr wrap="none" anchor="ct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endParaRPr lang="zh-CN" altLang="zh-CN"/>
          </a:p>
        </p:txBody>
      </p:sp>
      <p:sp>
        <p:nvSpPr>
          <p:cNvPr id="67588" name="Rectangle 3"/>
          <p:cNvSpPr>
            <a:spLocks noGrp="1" noChangeArrowheads="1"/>
          </p:cNvSpPr>
          <p:nvPr>
            <p:ph type="body"/>
          </p:nvPr>
        </p:nvSpPr>
        <p:spPr>
          <a:xfrm>
            <a:off x="685800" y="4341813"/>
            <a:ext cx="5484813" cy="411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457200"/>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065D9A2-FF08-4911-8605-63CD443B99B7}" type="slidenum">
              <a:rPr lang="zh-CN" altLang="en-US" smtClean="0"/>
              <a:pPr/>
              <a:t>32</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B7CC0753-7438-439C-B563-501DC4492544}" type="slidenum">
              <a:rPr lang="en-US" altLang="zh-CN" sz="1200" b="0">
                <a:solidFill>
                  <a:schemeClr val="tx1"/>
                </a:solidFill>
                <a:latin typeface="Times New Roman" pitchFamily="18" charset="0"/>
              </a:rPr>
              <a:pPr eaLnBrk="1" hangingPunct="1"/>
              <a:t>36</a:t>
            </a:fld>
            <a:endParaRPr lang="en-US" altLang="zh-CN" sz="1200" b="0">
              <a:solidFill>
                <a:schemeClr val="tx1"/>
              </a:solidFill>
              <a:latin typeface="Times New Roman" pitchFamily="18"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4FC917E8-00B8-4D97-9400-E5733BE69F0A}" type="slidenum">
              <a:rPr lang="en-US" altLang="zh-CN" sz="1200" b="0">
                <a:solidFill>
                  <a:schemeClr val="tx1"/>
                </a:solidFill>
                <a:latin typeface="Times New Roman" pitchFamily="18" charset="0"/>
              </a:rPr>
              <a:pPr eaLnBrk="1" hangingPunct="1"/>
              <a:t>37</a:t>
            </a:fld>
            <a:endParaRPr lang="en-US" altLang="zh-CN" sz="1200" b="0">
              <a:solidFill>
                <a:schemeClr val="tx1"/>
              </a:solidFill>
              <a:latin typeface="Times New Roman"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476E3865-AC67-4943-81AB-0001254258D7}" type="slidenum">
              <a:rPr lang="en-US" altLang="zh-CN" sz="1200" b="0">
                <a:solidFill>
                  <a:schemeClr val="tx1"/>
                </a:solidFill>
                <a:latin typeface="Times New Roman" pitchFamily="18" charset="0"/>
              </a:rPr>
              <a:pPr eaLnBrk="1" hangingPunct="1"/>
              <a:t>38</a:t>
            </a:fld>
            <a:endParaRPr lang="en-US" altLang="zh-CN" sz="1200" b="0">
              <a:solidFill>
                <a:schemeClr val="tx1"/>
              </a:solidFill>
              <a:latin typeface="Times New Roman" pitchFamily="18"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8D74BB61-ECC5-49EF-B1D6-38E79F1C919B}" type="slidenum">
              <a:rPr lang="en-US" altLang="zh-CN" sz="1200" b="0">
                <a:solidFill>
                  <a:schemeClr val="tx1"/>
                </a:solidFill>
                <a:latin typeface="Times New Roman" pitchFamily="18" charset="0"/>
              </a:rPr>
              <a:pPr eaLnBrk="1" hangingPunct="1"/>
              <a:t>39</a:t>
            </a:fld>
            <a:endParaRPr lang="en-US" altLang="zh-CN" sz="1200" b="0">
              <a:solidFill>
                <a:schemeClr val="tx1"/>
              </a:solidFill>
              <a:latin typeface="Times New Roman" pitchFamily="18"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77E7CD40-D9B4-416A-8E21-71A7A6D00605}" type="slidenum">
              <a:rPr lang="en-US" altLang="zh-CN" sz="1200" b="0">
                <a:solidFill>
                  <a:schemeClr val="tx1"/>
                </a:solidFill>
                <a:latin typeface="Times New Roman" pitchFamily="18" charset="0"/>
              </a:rPr>
              <a:pPr eaLnBrk="1" hangingPunct="1"/>
              <a:t>44</a:t>
            </a:fld>
            <a:endParaRPr lang="en-US" altLang="zh-CN" sz="1200" b="0">
              <a:solidFill>
                <a:schemeClr val="tx1"/>
              </a:solidFill>
              <a:latin typeface="Times New Roman" pitchFamily="18"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C307E5E1-955A-4E22-ACF8-F6CB9F63DFE8}" type="slidenum">
              <a:rPr lang="en-US" altLang="zh-CN" sz="1200" b="0">
                <a:solidFill>
                  <a:schemeClr val="tx1"/>
                </a:solidFill>
                <a:latin typeface="Times New Roman" pitchFamily="18" charset="0"/>
              </a:rPr>
              <a:pPr eaLnBrk="1" hangingPunct="1"/>
              <a:t>45</a:t>
            </a:fld>
            <a:endParaRPr lang="en-US" altLang="zh-CN" sz="1200" b="0">
              <a:solidFill>
                <a:schemeClr val="tx1"/>
              </a:solidFill>
              <a:latin typeface="Times New Roman" pitchFamily="18"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th-TH"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3089" name="Rectangle 17" descr="a1"/>
          <p:cNvSpPr>
            <a:spLocks noChangeArrowheads="1"/>
          </p:cNvSpPr>
          <p:nvPr/>
        </p:nvSpPr>
        <p:spPr bwMode="gray">
          <a:xfrm>
            <a:off x="2286000" y="0"/>
            <a:ext cx="2286000" cy="3124200"/>
          </a:xfrm>
          <a:prstGeom prst="rect">
            <a:avLst/>
          </a:prstGeom>
          <a:blipFill dpi="0" rotWithShape="1">
            <a:blip r:embed="rId2" cstate="print"/>
            <a:srcRect/>
            <a:stretch>
              <a:fillRect/>
            </a:stretch>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90" name="Rectangle 18"/>
          <p:cNvSpPr>
            <a:spLocks noChangeArrowheads="1"/>
          </p:cNvSpPr>
          <p:nvPr/>
        </p:nvSpPr>
        <p:spPr bwMode="gray">
          <a:xfrm>
            <a:off x="0" y="0"/>
            <a:ext cx="2209800" cy="3124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91" name="Rectangle 19"/>
          <p:cNvSpPr>
            <a:spLocks noChangeArrowheads="1"/>
          </p:cNvSpPr>
          <p:nvPr/>
        </p:nvSpPr>
        <p:spPr bwMode="gray">
          <a:xfrm>
            <a:off x="4648200" y="0"/>
            <a:ext cx="2209800" cy="31242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92" name="Rectangle 20" descr="a2"/>
          <p:cNvSpPr>
            <a:spLocks noChangeArrowheads="1"/>
          </p:cNvSpPr>
          <p:nvPr/>
        </p:nvSpPr>
        <p:spPr bwMode="gray">
          <a:xfrm>
            <a:off x="6934200" y="0"/>
            <a:ext cx="2209800" cy="3124200"/>
          </a:xfrm>
          <a:prstGeom prst="rect">
            <a:avLst/>
          </a:prstGeom>
          <a:blipFill dpi="0" rotWithShape="1">
            <a:blip r:embed="rId3" cstate="print"/>
            <a:srcRect/>
            <a:stretch>
              <a:fillRect/>
            </a:stretch>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93" name="Rectangle 21"/>
          <p:cNvSpPr>
            <a:spLocks noChangeArrowheads="1"/>
          </p:cNvSpPr>
          <p:nvPr/>
        </p:nvSpPr>
        <p:spPr bwMode="gray">
          <a:xfrm>
            <a:off x="2286000" y="3124200"/>
            <a:ext cx="6858000" cy="6096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94" name="Rectangle 22"/>
          <p:cNvSpPr>
            <a:spLocks noChangeArrowheads="1"/>
          </p:cNvSpPr>
          <p:nvPr/>
        </p:nvSpPr>
        <p:spPr bwMode="gray">
          <a:xfrm>
            <a:off x="0" y="3124200"/>
            <a:ext cx="9144000" cy="1524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074" name="Rectangle 2"/>
          <p:cNvSpPr>
            <a:spLocks noGrp="1" noChangeArrowheads="1"/>
          </p:cNvSpPr>
          <p:nvPr>
            <p:ph type="ctrTitle"/>
          </p:nvPr>
        </p:nvSpPr>
        <p:spPr>
          <a:xfrm>
            <a:off x="2286000" y="3048000"/>
            <a:ext cx="6705600" cy="685800"/>
          </a:xfrm>
        </p:spPr>
        <p:txBody>
          <a:bodyPr/>
          <a:lstStyle>
            <a:lvl1pPr algn="ctr">
              <a:defRPr sz="3600"/>
            </a:lvl1pPr>
          </a:lstStyle>
          <a:p>
            <a:pPr lvl="0"/>
            <a:r>
              <a:rPr lang="zh-CN" altLang="en-US" noProof="0" smtClean="0"/>
              <a:t>单击此处编辑母版标题样式</a:t>
            </a:r>
            <a:endParaRPr lang="en-US" altLang="zh-CN" noProof="0" smtClean="0"/>
          </a:p>
        </p:txBody>
      </p:sp>
      <p:sp>
        <p:nvSpPr>
          <p:cNvPr id="3075" name="Rectangle 3"/>
          <p:cNvSpPr>
            <a:spLocks noGrp="1" noChangeArrowheads="1"/>
          </p:cNvSpPr>
          <p:nvPr>
            <p:ph type="subTitle" idx="1"/>
          </p:nvPr>
        </p:nvSpPr>
        <p:spPr bwMode="gray">
          <a:xfrm>
            <a:off x="2286000" y="3886200"/>
            <a:ext cx="6719888" cy="381000"/>
          </a:xfrm>
        </p:spPr>
        <p:txBody>
          <a:bodyPr/>
          <a:lstStyle>
            <a:lvl1pPr marL="0" indent="0">
              <a:buFont typeface="Wingdings" pitchFamily="2" charset="2"/>
              <a:buNone/>
              <a:defRPr sz="2000">
                <a:latin typeface="Verdana" pitchFamily="34" charset="0"/>
              </a:defRPr>
            </a:lvl1pPr>
          </a:lstStyle>
          <a:p>
            <a:pPr lvl="0"/>
            <a:r>
              <a:rPr lang="zh-CN" altLang="en-US" noProof="0" smtClean="0"/>
              <a:t>单击此处编辑母版副标题样式</a:t>
            </a:r>
            <a:endParaRPr lang="en-US" altLang="zh-CN" noProof="0" smtClean="0"/>
          </a:p>
        </p:txBody>
      </p:sp>
      <p:sp>
        <p:nvSpPr>
          <p:cNvPr id="3076" name="Rectangle 4"/>
          <p:cNvSpPr>
            <a:spLocks noGrp="1" noChangeArrowheads="1"/>
          </p:cNvSpPr>
          <p:nvPr>
            <p:ph type="dt" sz="half" idx="2"/>
          </p:nvPr>
        </p:nvSpPr>
        <p:spPr bwMode="gray">
          <a:xfrm>
            <a:off x="457200" y="6551613"/>
            <a:ext cx="2133600" cy="169862"/>
          </a:xfrm>
          <a:prstGeom prst="rect">
            <a:avLst/>
          </a:prstGeom>
        </p:spPr>
        <p:txBody>
          <a:bodyPr/>
          <a:lstStyle>
            <a:lvl1pPr>
              <a:defRPr>
                <a:effectLst/>
                <a:latin typeface="+mn-lt"/>
              </a:defRPr>
            </a:lvl1pPr>
          </a:lstStyle>
          <a:p>
            <a:endParaRPr lang="en-US" altLang="zh-CN"/>
          </a:p>
        </p:txBody>
      </p:sp>
      <p:sp>
        <p:nvSpPr>
          <p:cNvPr id="3077" name="Rectangle 5"/>
          <p:cNvSpPr>
            <a:spLocks noGrp="1" noChangeArrowheads="1"/>
          </p:cNvSpPr>
          <p:nvPr>
            <p:ph type="ftr" sz="quarter" idx="3"/>
          </p:nvPr>
        </p:nvSpPr>
        <p:spPr bwMode="gray">
          <a:xfrm>
            <a:off x="3124200" y="6553200"/>
            <a:ext cx="2895600" cy="168275"/>
          </a:xfrm>
          <a:prstGeom prst="rect">
            <a:avLst/>
          </a:prstGeom>
        </p:spPr>
        <p:txBody>
          <a:bodyPr/>
          <a:lstStyle>
            <a:lvl1pPr algn="ctr">
              <a:defRPr>
                <a:effectLst/>
                <a:latin typeface="+mn-lt"/>
              </a:defRPr>
            </a:lvl1pPr>
          </a:lstStyle>
          <a:p>
            <a:endParaRPr lang="en-US" altLang="zh-CN"/>
          </a:p>
        </p:txBody>
      </p:sp>
      <p:sp>
        <p:nvSpPr>
          <p:cNvPr id="3078" name="Rectangle 6"/>
          <p:cNvSpPr>
            <a:spLocks noGrp="1" noChangeArrowheads="1"/>
          </p:cNvSpPr>
          <p:nvPr>
            <p:ph type="sldNum" sz="quarter" idx="4"/>
          </p:nvPr>
        </p:nvSpPr>
        <p:spPr bwMode="gray">
          <a:xfrm>
            <a:off x="6553200" y="6553200"/>
            <a:ext cx="2133600" cy="168275"/>
          </a:xfrm>
          <a:prstGeom prst="rect">
            <a:avLst/>
          </a:prstGeom>
        </p:spPr>
        <p:txBody>
          <a:bodyPr/>
          <a:lstStyle>
            <a:lvl1pPr algn="r">
              <a:defRPr>
                <a:effectLst/>
                <a:latin typeface="+mn-lt"/>
              </a:defRPr>
            </a:lvl1pPr>
          </a:lstStyle>
          <a:p>
            <a:fld id="{798FBFC2-3E03-47F2-A63D-EA41CC14366F}" type="slidenum">
              <a:rPr lang="en-US" altLang="zh-CN"/>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83299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31838"/>
            <a:ext cx="2057400" cy="556736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731838"/>
            <a:ext cx="6019800" cy="55673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556751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33425" y="731838"/>
            <a:ext cx="7800975" cy="563562"/>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419225"/>
            <a:ext cx="8229600" cy="4879975"/>
          </a:xfrm>
        </p:spPr>
        <p:txBody>
          <a:bodyPr/>
          <a:lstStyle/>
          <a:p>
            <a:r>
              <a:rPr lang="zh-CN" altLang="en-US" smtClean="0"/>
              <a:t>单击图标添加表格</a:t>
            </a:r>
            <a:endParaRPr lang="zh-CN" altLang="en-US"/>
          </a:p>
        </p:txBody>
      </p:sp>
    </p:spTree>
    <p:extLst>
      <p:ext uri="{BB962C8B-B14F-4D97-AF65-F5344CB8AC3E}">
        <p14:creationId xmlns:p14="http://schemas.microsoft.com/office/powerpoint/2010/main" val="18356914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1536700" y="460375"/>
            <a:ext cx="7137400" cy="581025"/>
          </a:xfrm>
        </p:spPr>
        <p:txBody>
          <a:bodyPr/>
          <a:lstStyle/>
          <a:p>
            <a:r>
              <a:rPr lang="zh-CN" altLang="en-US" smtClean="0"/>
              <a:t>单击此处编辑母版标题样式</a:t>
            </a:r>
            <a:endParaRPr lang="en-US"/>
          </a:p>
        </p:txBody>
      </p:sp>
      <p:sp>
        <p:nvSpPr>
          <p:cNvPr id="3" name="文本占位符 2"/>
          <p:cNvSpPr>
            <a:spLocks noGrp="1"/>
          </p:cNvSpPr>
          <p:nvPr>
            <p:ph type="body" sz="half" idx="1"/>
          </p:nvPr>
        </p:nvSpPr>
        <p:spPr>
          <a:xfrm>
            <a:off x="1511300" y="1498600"/>
            <a:ext cx="3505200" cy="4495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剪贴画占位符 3"/>
          <p:cNvSpPr>
            <a:spLocks noGrp="1"/>
          </p:cNvSpPr>
          <p:nvPr>
            <p:ph type="clipArt" sz="half" idx="2"/>
          </p:nvPr>
        </p:nvSpPr>
        <p:spPr>
          <a:xfrm>
            <a:off x="5168900" y="1498600"/>
            <a:ext cx="3505200" cy="4495800"/>
          </a:xfrm>
        </p:spPr>
        <p:txBody>
          <a:bodyPr/>
          <a:lstStyle/>
          <a:p>
            <a:pPr lvl="0"/>
            <a:endParaRPr lang="en-US" noProof="0"/>
          </a:p>
        </p:txBody>
      </p:sp>
    </p:spTree>
    <p:extLst>
      <p:ext uri="{BB962C8B-B14F-4D97-AF65-F5344CB8AC3E}">
        <p14:creationId xmlns:p14="http://schemas.microsoft.com/office/powerpoint/2010/main" val="2779968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340768"/>
            <a:ext cx="8229600" cy="4879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98077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238295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419225"/>
            <a:ext cx="4038600" cy="4879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419225"/>
            <a:ext cx="4038600" cy="4879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58372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58933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878838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97941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23346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3439441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7" name="Rectangle 23" descr="a1"/>
          <p:cNvSpPr>
            <a:spLocks noChangeArrowheads="1"/>
          </p:cNvSpPr>
          <p:nvPr/>
        </p:nvSpPr>
        <p:spPr bwMode="gray">
          <a:xfrm>
            <a:off x="592138" y="0"/>
            <a:ext cx="2066925" cy="838200"/>
          </a:xfrm>
          <a:prstGeom prst="rect">
            <a:avLst/>
          </a:prstGeom>
          <a:blipFill dpi="0" rotWithShape="1">
            <a:blip r:embed="rId15" cstate="print"/>
            <a:srcRect/>
            <a:stretch>
              <a:fillRect/>
            </a:stretch>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8" name="Rectangle 24"/>
          <p:cNvSpPr>
            <a:spLocks noChangeArrowheads="1"/>
          </p:cNvSpPr>
          <p:nvPr/>
        </p:nvSpPr>
        <p:spPr bwMode="gray">
          <a:xfrm>
            <a:off x="2730500" y="0"/>
            <a:ext cx="2138363" cy="8382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49" name="Rectangle 25" descr="a2"/>
          <p:cNvSpPr>
            <a:spLocks noChangeArrowheads="1"/>
          </p:cNvSpPr>
          <p:nvPr/>
        </p:nvSpPr>
        <p:spPr bwMode="gray">
          <a:xfrm>
            <a:off x="4938713" y="0"/>
            <a:ext cx="2066925" cy="838200"/>
          </a:xfrm>
          <a:prstGeom prst="rect">
            <a:avLst/>
          </a:prstGeom>
          <a:blipFill dpi="0" rotWithShape="1">
            <a:blip r:embed="rId16" cstate="print"/>
            <a:srcRect/>
            <a:stretch>
              <a:fillRect/>
            </a:stretch>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0" name="Rectangle 26"/>
          <p:cNvSpPr>
            <a:spLocks noChangeArrowheads="1"/>
          </p:cNvSpPr>
          <p:nvPr/>
        </p:nvSpPr>
        <p:spPr bwMode="gray">
          <a:xfrm>
            <a:off x="7077075" y="0"/>
            <a:ext cx="2066925" cy="838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4" name="Rectangle 30"/>
          <p:cNvSpPr>
            <a:spLocks noChangeArrowheads="1"/>
          </p:cNvSpPr>
          <p:nvPr/>
        </p:nvSpPr>
        <p:spPr bwMode="gray">
          <a:xfrm>
            <a:off x="457200" y="6477000"/>
            <a:ext cx="8686800" cy="381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051" name="Group 27"/>
          <p:cNvGrpSpPr>
            <a:grpSpLocks/>
          </p:cNvGrpSpPr>
          <p:nvPr/>
        </p:nvGrpSpPr>
        <p:grpSpPr bwMode="auto">
          <a:xfrm>
            <a:off x="0" y="685800"/>
            <a:ext cx="9144000" cy="609600"/>
            <a:chOff x="0" y="432"/>
            <a:chExt cx="5760" cy="384"/>
          </a:xfrm>
        </p:grpSpPr>
        <p:sp>
          <p:nvSpPr>
            <p:cNvPr id="1052" name="Rectangle 28"/>
            <p:cNvSpPr>
              <a:spLocks noChangeArrowheads="1"/>
            </p:cNvSpPr>
            <p:nvPr userDrawn="1"/>
          </p:nvSpPr>
          <p:spPr bwMode="gray">
            <a:xfrm>
              <a:off x="0" y="432"/>
              <a:ext cx="5760" cy="96"/>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3" name="Rectangle 29"/>
            <p:cNvSpPr>
              <a:spLocks noChangeArrowheads="1"/>
            </p:cNvSpPr>
            <p:nvPr userDrawn="1"/>
          </p:nvSpPr>
          <p:spPr bwMode="gray">
            <a:xfrm>
              <a:off x="362" y="432"/>
              <a:ext cx="5398" cy="384"/>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027" name="Rectangle 3"/>
          <p:cNvSpPr>
            <a:spLocks noGrp="1" noChangeArrowheads="1"/>
          </p:cNvSpPr>
          <p:nvPr>
            <p:ph type="body" idx="1"/>
          </p:nvPr>
        </p:nvSpPr>
        <p:spPr bwMode="auto">
          <a:xfrm>
            <a:off x="457200" y="1419225"/>
            <a:ext cx="8229600" cy="487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1026" name="Rectangle 2"/>
          <p:cNvSpPr>
            <a:spLocks noGrp="1" noChangeArrowheads="1"/>
          </p:cNvSpPr>
          <p:nvPr>
            <p:ph type="title"/>
          </p:nvPr>
        </p:nvSpPr>
        <p:spPr bwMode="white">
          <a:xfrm>
            <a:off x="733425" y="731838"/>
            <a:ext cx="7800975"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p:txStyles>
    <p:title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Verdana" pitchFamily="34" charset="0"/>
        </a:defRPr>
      </a:lvl2pPr>
      <a:lvl3pPr algn="l" rtl="0" eaLnBrk="1" fontAlgn="base" hangingPunct="1">
        <a:spcBef>
          <a:spcPct val="0"/>
        </a:spcBef>
        <a:spcAft>
          <a:spcPct val="0"/>
        </a:spcAft>
        <a:defRPr sz="3200" b="1">
          <a:solidFill>
            <a:schemeClr val="bg1"/>
          </a:solidFill>
          <a:latin typeface="Verdana" pitchFamily="34" charset="0"/>
        </a:defRPr>
      </a:lvl3pPr>
      <a:lvl4pPr algn="l" rtl="0" eaLnBrk="1" fontAlgn="base" hangingPunct="1">
        <a:spcBef>
          <a:spcPct val="0"/>
        </a:spcBef>
        <a:spcAft>
          <a:spcPct val="0"/>
        </a:spcAft>
        <a:defRPr sz="3200" b="1">
          <a:solidFill>
            <a:schemeClr val="bg1"/>
          </a:solidFill>
          <a:latin typeface="Verdana" pitchFamily="34" charset="0"/>
        </a:defRPr>
      </a:lvl4pPr>
      <a:lvl5pPr algn="l" rtl="0" eaLnBrk="1" fontAlgn="base" hangingPunct="1">
        <a:spcBef>
          <a:spcPct val="0"/>
        </a:spcBef>
        <a:spcAft>
          <a:spcPct val="0"/>
        </a:spcAft>
        <a:defRPr sz="3200" b="1">
          <a:solidFill>
            <a:schemeClr val="bg1"/>
          </a:solidFill>
          <a:latin typeface="Verdana" pitchFamily="34" charset="0"/>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zh-CN" altLang="en-US" smtClean="0">
                <a:ea typeface="宋体" pitchFamily="2" charset="-122"/>
              </a:rPr>
              <a:t>领导能力提升与开发</a:t>
            </a:r>
            <a:endParaRPr lang="en-US" altLang="zh-CN" dirty="0">
              <a:ea typeface="宋体" pitchFamily="2" charset="-122"/>
            </a:endParaRPr>
          </a:p>
        </p:txBody>
      </p:sp>
      <p:sp>
        <p:nvSpPr>
          <p:cNvPr id="2051" name="Rectangle 3"/>
          <p:cNvSpPr>
            <a:spLocks noGrp="1" noChangeArrowheads="1"/>
          </p:cNvSpPr>
          <p:nvPr>
            <p:ph type="subTitle" idx="1"/>
          </p:nvPr>
        </p:nvSpPr>
        <p:spPr>
          <a:xfrm>
            <a:off x="1403648" y="5229200"/>
            <a:ext cx="6719888" cy="381000"/>
          </a:xfrm>
        </p:spPr>
        <p:txBody>
          <a:bodyPr/>
          <a:lstStyle/>
          <a:p>
            <a:pPr algn="ctr">
              <a:lnSpc>
                <a:spcPct val="90000"/>
              </a:lnSpc>
            </a:pPr>
            <a:r>
              <a:rPr lang="zh-CN" altLang="en-US" b="1" dirty="0" smtClean="0">
                <a:ea typeface="宋体" pitchFamily="2" charset="-122"/>
              </a:rPr>
              <a:t>中国人民大学公共管理学院</a:t>
            </a:r>
            <a:endParaRPr lang="en-US" altLang="zh-CN" b="1" dirty="0" smtClean="0">
              <a:ea typeface="宋体" pitchFamily="2" charset="-122"/>
            </a:endParaRPr>
          </a:p>
          <a:p>
            <a:pPr algn="ctr">
              <a:lnSpc>
                <a:spcPct val="90000"/>
              </a:lnSpc>
            </a:pPr>
            <a:r>
              <a:rPr lang="zh-CN" altLang="en-US" b="1" dirty="0">
                <a:ea typeface="宋体" pitchFamily="2" charset="-122"/>
              </a:rPr>
              <a:t>刘</a:t>
            </a:r>
            <a:r>
              <a:rPr lang="zh-CN" altLang="en-US" b="1" dirty="0" smtClean="0">
                <a:ea typeface="宋体" pitchFamily="2" charset="-122"/>
              </a:rPr>
              <a:t>颖  副教授</a:t>
            </a:r>
            <a:endParaRPr lang="en-US" altLang="zh-CN" b="1" dirty="0" smtClean="0">
              <a:ea typeface="宋体" pitchFamily="2" charset="-122"/>
            </a:endParaRPr>
          </a:p>
          <a:p>
            <a:pPr algn="ctr">
              <a:lnSpc>
                <a:spcPct val="90000"/>
              </a:lnSpc>
            </a:pPr>
            <a:r>
              <a:rPr lang="en-US" altLang="zh-CN" b="1" dirty="0" smtClean="0">
                <a:ea typeface="宋体" pitchFamily="2" charset="-122"/>
              </a:rPr>
              <a:t>2013</a:t>
            </a:r>
            <a:r>
              <a:rPr lang="zh-CN" altLang="en-US" b="1" dirty="0" smtClean="0">
                <a:ea typeface="宋体" pitchFamily="2" charset="-122"/>
              </a:rPr>
              <a:t>年</a:t>
            </a:r>
            <a:r>
              <a:rPr lang="en-US" altLang="zh-CN" b="1" dirty="0" smtClean="0">
                <a:ea typeface="宋体" pitchFamily="2" charset="-122"/>
              </a:rPr>
              <a:t>12</a:t>
            </a:r>
            <a:r>
              <a:rPr lang="zh-CN" altLang="en-US" b="1" dirty="0" smtClean="0">
                <a:ea typeface="宋体" pitchFamily="2" charset="-122"/>
              </a:rPr>
              <a:t>月</a:t>
            </a:r>
            <a:endParaRPr lang="en-US" altLang="zh-CN" b="1" dirty="0" smtClean="0">
              <a:ea typeface="宋体" pitchFamily="2" charset="-122"/>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p:txBody>
          <a:bodyPr/>
          <a:lstStyle/>
          <a:p>
            <a:pPr eaLnBrk="1" hangingPunct="1"/>
            <a:r>
              <a:rPr lang="zh-CN" altLang="en-US" smtClean="0">
                <a:ea typeface="宋体" charset="-122"/>
              </a:rPr>
              <a:t>领导力测评理论与工具</a:t>
            </a:r>
          </a:p>
        </p:txBody>
      </p:sp>
      <p:sp>
        <p:nvSpPr>
          <p:cNvPr id="26627" name="Rectangle 2"/>
          <p:cNvSpPr>
            <a:spLocks/>
          </p:cNvSpPr>
          <p:nvPr/>
        </p:nvSpPr>
        <p:spPr bwMode="auto">
          <a:xfrm>
            <a:off x="1154162" y="2322836"/>
            <a:ext cx="3471416" cy="538014"/>
          </a:xfrm>
          <a:prstGeom prst="rect">
            <a:avLst/>
          </a:prstGeom>
          <a:solidFill>
            <a:srgbClr val="DDDDDD"/>
          </a:solidFill>
          <a:ln w="12700">
            <a:noFill/>
            <a:miter lim="800000"/>
            <a:headEnd/>
            <a:tailEnd/>
          </a:ln>
        </p:spPr>
        <p:txBody>
          <a:bodyPr lIns="0" tIns="0" rIns="0" bIns="0"/>
          <a:lstStyle/>
          <a:p>
            <a:endParaRPr lang="zh-CN" altLang="en-US">
              <a:ea typeface="宋体" charset="-122"/>
            </a:endParaRPr>
          </a:p>
        </p:txBody>
      </p:sp>
      <p:sp>
        <p:nvSpPr>
          <p:cNvPr id="26628" name="Rectangle 3"/>
          <p:cNvSpPr>
            <a:spLocks/>
          </p:cNvSpPr>
          <p:nvPr/>
        </p:nvSpPr>
        <p:spPr bwMode="auto">
          <a:xfrm>
            <a:off x="1154162" y="2879824"/>
            <a:ext cx="3471416" cy="538014"/>
          </a:xfrm>
          <a:prstGeom prst="rect">
            <a:avLst/>
          </a:prstGeom>
          <a:solidFill>
            <a:srgbClr val="DDDDDD"/>
          </a:solidFill>
          <a:ln w="12700">
            <a:noFill/>
            <a:miter lim="800000"/>
            <a:headEnd/>
            <a:tailEnd/>
          </a:ln>
        </p:spPr>
        <p:txBody>
          <a:bodyPr lIns="0" tIns="0" rIns="0" bIns="0"/>
          <a:lstStyle/>
          <a:p>
            <a:endParaRPr lang="zh-CN" altLang="en-US">
              <a:ea typeface="宋体" charset="-122"/>
            </a:endParaRPr>
          </a:p>
        </p:txBody>
      </p:sp>
      <p:sp>
        <p:nvSpPr>
          <p:cNvPr id="26629" name="Rectangle 4"/>
          <p:cNvSpPr>
            <a:spLocks/>
          </p:cNvSpPr>
          <p:nvPr/>
        </p:nvSpPr>
        <p:spPr bwMode="auto">
          <a:xfrm>
            <a:off x="1154162" y="3441278"/>
            <a:ext cx="3471416" cy="539130"/>
          </a:xfrm>
          <a:prstGeom prst="rect">
            <a:avLst/>
          </a:prstGeom>
          <a:solidFill>
            <a:srgbClr val="DDDDDD"/>
          </a:solidFill>
          <a:ln w="12700">
            <a:noFill/>
            <a:miter lim="800000"/>
            <a:headEnd/>
            <a:tailEnd/>
          </a:ln>
        </p:spPr>
        <p:txBody>
          <a:bodyPr lIns="0" tIns="0" rIns="0" bIns="0"/>
          <a:lstStyle/>
          <a:p>
            <a:endParaRPr lang="zh-CN" altLang="en-US">
              <a:ea typeface="宋体" charset="-122"/>
            </a:endParaRPr>
          </a:p>
        </p:txBody>
      </p:sp>
      <p:sp>
        <p:nvSpPr>
          <p:cNvPr id="26630" name="Rectangle 5"/>
          <p:cNvSpPr>
            <a:spLocks/>
          </p:cNvSpPr>
          <p:nvPr/>
        </p:nvSpPr>
        <p:spPr bwMode="auto">
          <a:xfrm>
            <a:off x="188640" y="2322836"/>
            <a:ext cx="1206624" cy="538014"/>
          </a:xfrm>
          <a:prstGeom prst="rect">
            <a:avLst/>
          </a:prstGeom>
          <a:solidFill>
            <a:srgbClr val="333399"/>
          </a:solidFill>
          <a:ln w="12700">
            <a:noFill/>
            <a:miter lim="800000"/>
            <a:headEnd/>
            <a:tailEnd/>
          </a:ln>
        </p:spPr>
        <p:txBody>
          <a:bodyPr lIns="0" tIns="0" rIns="0" bIns="0"/>
          <a:lstStyle/>
          <a:p>
            <a:endParaRPr lang="zh-CN" altLang="en-US">
              <a:ea typeface="宋体" charset="-122"/>
            </a:endParaRPr>
          </a:p>
        </p:txBody>
      </p:sp>
      <p:sp>
        <p:nvSpPr>
          <p:cNvPr id="26631" name="Rectangle 6"/>
          <p:cNvSpPr>
            <a:spLocks/>
          </p:cNvSpPr>
          <p:nvPr/>
        </p:nvSpPr>
        <p:spPr bwMode="auto">
          <a:xfrm>
            <a:off x="188640" y="2879824"/>
            <a:ext cx="1206624" cy="538014"/>
          </a:xfrm>
          <a:prstGeom prst="rect">
            <a:avLst/>
          </a:prstGeom>
          <a:solidFill>
            <a:srgbClr val="84DDFD"/>
          </a:solidFill>
          <a:ln w="12700">
            <a:noFill/>
            <a:miter lim="800000"/>
            <a:headEnd/>
            <a:tailEnd/>
          </a:ln>
        </p:spPr>
        <p:txBody>
          <a:bodyPr lIns="0" tIns="0" rIns="0" bIns="0"/>
          <a:lstStyle/>
          <a:p>
            <a:endParaRPr lang="zh-CN" altLang="en-US">
              <a:ea typeface="宋体" charset="-122"/>
            </a:endParaRPr>
          </a:p>
        </p:txBody>
      </p:sp>
      <p:sp>
        <p:nvSpPr>
          <p:cNvPr id="26632" name="Rectangle 7"/>
          <p:cNvSpPr>
            <a:spLocks/>
          </p:cNvSpPr>
          <p:nvPr/>
        </p:nvSpPr>
        <p:spPr bwMode="auto">
          <a:xfrm>
            <a:off x="188640" y="3441278"/>
            <a:ext cx="1206624" cy="539130"/>
          </a:xfrm>
          <a:prstGeom prst="rect">
            <a:avLst/>
          </a:prstGeom>
          <a:solidFill>
            <a:srgbClr val="99CC00"/>
          </a:solidFill>
          <a:ln w="12700">
            <a:noFill/>
            <a:miter lim="800000"/>
            <a:headEnd/>
            <a:tailEnd/>
          </a:ln>
        </p:spPr>
        <p:txBody>
          <a:bodyPr lIns="0" tIns="0" rIns="0" bIns="0"/>
          <a:lstStyle/>
          <a:p>
            <a:endParaRPr lang="zh-CN" altLang="en-US">
              <a:ea typeface="宋体" charset="-122"/>
            </a:endParaRPr>
          </a:p>
        </p:txBody>
      </p:sp>
      <p:sp>
        <p:nvSpPr>
          <p:cNvPr id="26633" name="Rectangle 8"/>
          <p:cNvSpPr>
            <a:spLocks/>
          </p:cNvSpPr>
          <p:nvPr/>
        </p:nvSpPr>
        <p:spPr bwMode="auto">
          <a:xfrm>
            <a:off x="263426" y="2448967"/>
            <a:ext cx="1125141" cy="250031"/>
          </a:xfrm>
          <a:prstGeom prst="rect">
            <a:avLst/>
          </a:prstGeom>
          <a:noFill/>
          <a:ln w="12700">
            <a:noFill/>
            <a:miter lim="800000"/>
            <a:headEnd/>
            <a:tailEnd/>
          </a:ln>
        </p:spPr>
        <p:txBody>
          <a:bodyPr lIns="0" tIns="0" rIns="28573" bIns="0"/>
          <a:lstStyle/>
          <a:p>
            <a:pPr marL="27905"/>
            <a:r>
              <a:rPr lang="zh-CN" altLang="en-US" sz="1300" dirty="0">
                <a:solidFill>
                  <a:srgbClr val="FFFFFF"/>
                </a:solidFill>
                <a:latin typeface="Arial Bold" charset="0"/>
                <a:ea typeface="宋体" charset="-122"/>
                <a:sym typeface="Arial Bold" charset="0"/>
              </a:rPr>
              <a:t>领导特质理论理论</a:t>
            </a:r>
          </a:p>
        </p:txBody>
      </p:sp>
      <p:sp>
        <p:nvSpPr>
          <p:cNvPr id="26634" name="Rectangle 9"/>
          <p:cNvSpPr>
            <a:spLocks/>
          </p:cNvSpPr>
          <p:nvPr/>
        </p:nvSpPr>
        <p:spPr bwMode="auto">
          <a:xfrm>
            <a:off x="233288" y="3031629"/>
            <a:ext cx="1098352" cy="250031"/>
          </a:xfrm>
          <a:prstGeom prst="rect">
            <a:avLst/>
          </a:prstGeom>
          <a:noFill/>
          <a:ln w="12700">
            <a:noFill/>
            <a:miter lim="800000"/>
            <a:headEnd/>
            <a:tailEnd/>
          </a:ln>
        </p:spPr>
        <p:txBody>
          <a:bodyPr lIns="0" tIns="0" rIns="28573" bIns="0"/>
          <a:lstStyle/>
          <a:p>
            <a:pPr marL="27905"/>
            <a:r>
              <a:rPr lang="zh-CN" altLang="en-US" sz="1300" dirty="0">
                <a:solidFill>
                  <a:srgbClr val="FFFFFF"/>
                </a:solidFill>
                <a:latin typeface="Arial Bold" charset="0"/>
                <a:ea typeface="宋体" charset="-122"/>
                <a:sym typeface="Arial Bold" charset="0"/>
              </a:rPr>
              <a:t>领导行为理论</a:t>
            </a:r>
          </a:p>
        </p:txBody>
      </p:sp>
      <p:sp>
        <p:nvSpPr>
          <p:cNvPr id="26635" name="Rectangle 10"/>
          <p:cNvSpPr>
            <a:spLocks/>
          </p:cNvSpPr>
          <p:nvPr/>
        </p:nvSpPr>
        <p:spPr bwMode="auto">
          <a:xfrm>
            <a:off x="180826" y="3586386"/>
            <a:ext cx="1233413" cy="250031"/>
          </a:xfrm>
          <a:prstGeom prst="rect">
            <a:avLst/>
          </a:prstGeom>
          <a:noFill/>
          <a:ln w="12700">
            <a:noFill/>
            <a:miter lim="800000"/>
            <a:headEnd/>
            <a:tailEnd/>
          </a:ln>
        </p:spPr>
        <p:txBody>
          <a:bodyPr lIns="0" tIns="0" rIns="28573" bIns="0"/>
          <a:lstStyle/>
          <a:p>
            <a:pPr marL="27905"/>
            <a:r>
              <a:rPr lang="zh-CN" altLang="en-US" sz="1300" dirty="0">
                <a:solidFill>
                  <a:srgbClr val="FFFFFF"/>
                </a:solidFill>
                <a:latin typeface="Arial Bold" charset="0"/>
                <a:ea typeface="宋体" charset="-122"/>
                <a:sym typeface="Arial Bold" charset="0"/>
              </a:rPr>
              <a:t>领导参与理论</a:t>
            </a:r>
          </a:p>
        </p:txBody>
      </p:sp>
      <p:sp>
        <p:nvSpPr>
          <p:cNvPr id="26636" name="Rectangle 11"/>
          <p:cNvSpPr>
            <a:spLocks/>
          </p:cNvSpPr>
          <p:nvPr/>
        </p:nvSpPr>
        <p:spPr bwMode="auto">
          <a:xfrm>
            <a:off x="1476748" y="2405435"/>
            <a:ext cx="3154412" cy="356071"/>
          </a:xfrm>
          <a:prstGeom prst="rect">
            <a:avLst/>
          </a:prstGeom>
          <a:noFill/>
          <a:ln w="12700">
            <a:noFill/>
            <a:miter lim="800000"/>
            <a:headEnd/>
            <a:tailEnd/>
          </a:ln>
        </p:spPr>
        <p:txBody>
          <a:bodyPr lIns="0" tIns="0" rIns="28573" bIns="0"/>
          <a:lstStyle/>
          <a:p>
            <a:pPr marL="27905"/>
            <a:r>
              <a:rPr lang="zh-CN" altLang="en-US" sz="1300" dirty="0">
                <a:latin typeface="Arial" charset="0"/>
                <a:ea typeface="宋体" charset="-122"/>
                <a:sym typeface="Arial" charset="0"/>
              </a:rPr>
              <a:t>性格测试</a:t>
            </a:r>
          </a:p>
        </p:txBody>
      </p:sp>
      <p:sp>
        <p:nvSpPr>
          <p:cNvPr id="26637" name="Rectangle 12"/>
          <p:cNvSpPr>
            <a:spLocks/>
          </p:cNvSpPr>
          <p:nvPr/>
        </p:nvSpPr>
        <p:spPr bwMode="auto">
          <a:xfrm>
            <a:off x="1476748" y="2959076"/>
            <a:ext cx="3154412" cy="356071"/>
          </a:xfrm>
          <a:prstGeom prst="rect">
            <a:avLst/>
          </a:prstGeom>
          <a:noFill/>
          <a:ln w="12700">
            <a:noFill/>
            <a:miter lim="800000"/>
            <a:headEnd/>
            <a:tailEnd/>
          </a:ln>
        </p:spPr>
        <p:txBody>
          <a:bodyPr lIns="0" tIns="0" rIns="28573" bIns="0"/>
          <a:lstStyle/>
          <a:p>
            <a:pPr marL="27905"/>
            <a:r>
              <a:rPr lang="zh-CN" altLang="en-US" sz="1300" dirty="0">
                <a:latin typeface="Arial" charset="0"/>
                <a:ea typeface="宋体" charset="-122"/>
                <a:sym typeface="Arial" charset="0"/>
              </a:rPr>
              <a:t>行为面试、行为模拟</a:t>
            </a:r>
          </a:p>
        </p:txBody>
      </p:sp>
      <p:sp>
        <p:nvSpPr>
          <p:cNvPr id="26638" name="Rectangle 13"/>
          <p:cNvSpPr>
            <a:spLocks/>
          </p:cNvSpPr>
          <p:nvPr/>
        </p:nvSpPr>
        <p:spPr bwMode="auto">
          <a:xfrm>
            <a:off x="1476748" y="3527226"/>
            <a:ext cx="3154412" cy="357188"/>
          </a:xfrm>
          <a:prstGeom prst="rect">
            <a:avLst/>
          </a:prstGeom>
          <a:noFill/>
          <a:ln w="12700">
            <a:noFill/>
            <a:miter lim="800000"/>
            <a:headEnd/>
            <a:tailEnd/>
          </a:ln>
        </p:spPr>
        <p:txBody>
          <a:bodyPr lIns="0" tIns="0" rIns="28573" bIns="0"/>
          <a:lstStyle/>
          <a:p>
            <a:pPr marL="27905"/>
            <a:r>
              <a:rPr lang="zh-CN" altLang="en-US" sz="1300" dirty="0">
                <a:latin typeface="Arial" charset="0"/>
                <a:ea typeface="宋体" charset="-122"/>
                <a:sym typeface="Arial" charset="0"/>
              </a:rPr>
              <a:t>评价中心－无领导小组讨论</a:t>
            </a:r>
          </a:p>
        </p:txBody>
      </p:sp>
      <p:sp>
        <p:nvSpPr>
          <p:cNvPr id="26639" name="Rectangle 14"/>
          <p:cNvSpPr>
            <a:spLocks/>
          </p:cNvSpPr>
          <p:nvPr/>
        </p:nvSpPr>
        <p:spPr bwMode="auto">
          <a:xfrm>
            <a:off x="1150814" y="3999384"/>
            <a:ext cx="3471416" cy="538014"/>
          </a:xfrm>
          <a:prstGeom prst="rect">
            <a:avLst/>
          </a:prstGeom>
          <a:solidFill>
            <a:srgbClr val="DDDDDD"/>
          </a:solidFill>
          <a:ln w="12700">
            <a:noFill/>
            <a:miter lim="800000"/>
            <a:headEnd/>
            <a:tailEnd/>
          </a:ln>
        </p:spPr>
        <p:txBody>
          <a:bodyPr lIns="0" tIns="0" rIns="0" bIns="0"/>
          <a:lstStyle/>
          <a:p>
            <a:endParaRPr lang="zh-CN" altLang="en-US">
              <a:ea typeface="宋体" charset="-122"/>
            </a:endParaRPr>
          </a:p>
        </p:txBody>
      </p:sp>
      <p:sp>
        <p:nvSpPr>
          <p:cNvPr id="26640" name="Rectangle 15"/>
          <p:cNvSpPr>
            <a:spLocks/>
          </p:cNvSpPr>
          <p:nvPr/>
        </p:nvSpPr>
        <p:spPr bwMode="auto">
          <a:xfrm>
            <a:off x="185291" y="3999384"/>
            <a:ext cx="1206624" cy="538014"/>
          </a:xfrm>
          <a:prstGeom prst="rect">
            <a:avLst/>
          </a:prstGeom>
          <a:solidFill>
            <a:srgbClr val="C78D00"/>
          </a:solidFill>
          <a:ln w="12700">
            <a:noFill/>
            <a:miter lim="800000"/>
            <a:headEnd/>
            <a:tailEnd/>
          </a:ln>
        </p:spPr>
        <p:txBody>
          <a:bodyPr lIns="0" tIns="0" rIns="0" bIns="0"/>
          <a:lstStyle/>
          <a:p>
            <a:endParaRPr lang="zh-CN" altLang="en-US">
              <a:ea typeface="宋体" charset="-122"/>
            </a:endParaRPr>
          </a:p>
        </p:txBody>
      </p:sp>
      <p:sp>
        <p:nvSpPr>
          <p:cNvPr id="26641" name="Rectangle 16"/>
          <p:cNvSpPr>
            <a:spLocks/>
          </p:cNvSpPr>
          <p:nvPr/>
        </p:nvSpPr>
        <p:spPr bwMode="auto">
          <a:xfrm>
            <a:off x="180826" y="4125516"/>
            <a:ext cx="1268016" cy="250031"/>
          </a:xfrm>
          <a:prstGeom prst="rect">
            <a:avLst/>
          </a:prstGeom>
          <a:noFill/>
          <a:ln w="12700">
            <a:noFill/>
            <a:miter lim="800000"/>
            <a:headEnd/>
            <a:tailEnd/>
          </a:ln>
        </p:spPr>
        <p:txBody>
          <a:bodyPr lIns="0" tIns="0" rIns="28573" bIns="0"/>
          <a:lstStyle/>
          <a:p>
            <a:pPr marL="27905"/>
            <a:r>
              <a:rPr lang="zh-CN" altLang="en-US" sz="1300" dirty="0">
                <a:solidFill>
                  <a:srgbClr val="FFFFFF"/>
                </a:solidFill>
                <a:latin typeface="Arial Bold" charset="0"/>
                <a:ea typeface="宋体" charset="-122"/>
                <a:sym typeface="Arial Bold" charset="0"/>
              </a:rPr>
              <a:t>变革型领导理论</a:t>
            </a:r>
          </a:p>
        </p:txBody>
      </p:sp>
      <p:sp>
        <p:nvSpPr>
          <p:cNvPr id="26642" name="Rectangle 17"/>
          <p:cNvSpPr>
            <a:spLocks/>
          </p:cNvSpPr>
          <p:nvPr/>
        </p:nvSpPr>
        <p:spPr bwMode="auto">
          <a:xfrm>
            <a:off x="1473399" y="4080867"/>
            <a:ext cx="3154412" cy="357188"/>
          </a:xfrm>
          <a:prstGeom prst="rect">
            <a:avLst/>
          </a:prstGeom>
          <a:noFill/>
          <a:ln w="12700">
            <a:noFill/>
            <a:miter lim="800000"/>
            <a:headEnd/>
            <a:tailEnd/>
          </a:ln>
        </p:spPr>
        <p:txBody>
          <a:bodyPr lIns="0" tIns="0" rIns="28573" bIns="0"/>
          <a:lstStyle/>
          <a:p>
            <a:pPr marL="27905"/>
            <a:r>
              <a:rPr lang="zh-CN" altLang="en-US" sz="1300" dirty="0">
                <a:latin typeface="Arial" charset="0"/>
                <a:ea typeface="宋体" charset="-122"/>
                <a:sym typeface="Arial" charset="0"/>
              </a:rPr>
              <a:t>情境模拟</a:t>
            </a:r>
          </a:p>
        </p:txBody>
      </p:sp>
      <p:sp>
        <p:nvSpPr>
          <p:cNvPr id="26643" name="Rectangle 18"/>
          <p:cNvSpPr>
            <a:spLocks/>
          </p:cNvSpPr>
          <p:nvPr/>
        </p:nvSpPr>
        <p:spPr bwMode="auto">
          <a:xfrm>
            <a:off x="5639098" y="3994919"/>
            <a:ext cx="3471416" cy="538014"/>
          </a:xfrm>
          <a:prstGeom prst="rect">
            <a:avLst/>
          </a:prstGeom>
          <a:solidFill>
            <a:srgbClr val="DDDDDD"/>
          </a:solidFill>
          <a:ln w="12700">
            <a:noFill/>
            <a:miter lim="800000"/>
            <a:headEnd/>
            <a:tailEnd/>
          </a:ln>
        </p:spPr>
        <p:txBody>
          <a:bodyPr lIns="0" tIns="0" rIns="0" bIns="0"/>
          <a:lstStyle/>
          <a:p>
            <a:endParaRPr lang="zh-CN" altLang="en-US">
              <a:ea typeface="宋体" charset="-122"/>
            </a:endParaRPr>
          </a:p>
        </p:txBody>
      </p:sp>
      <p:sp>
        <p:nvSpPr>
          <p:cNvPr id="26644" name="Rectangle 19"/>
          <p:cNvSpPr>
            <a:spLocks/>
          </p:cNvSpPr>
          <p:nvPr/>
        </p:nvSpPr>
        <p:spPr bwMode="auto">
          <a:xfrm>
            <a:off x="4673576" y="3994919"/>
            <a:ext cx="1206624" cy="538014"/>
          </a:xfrm>
          <a:prstGeom prst="rect">
            <a:avLst/>
          </a:prstGeom>
          <a:solidFill>
            <a:srgbClr val="C78D00"/>
          </a:solidFill>
          <a:ln w="12700">
            <a:noFill/>
            <a:miter lim="800000"/>
            <a:headEnd/>
            <a:tailEnd/>
          </a:ln>
        </p:spPr>
        <p:txBody>
          <a:bodyPr lIns="0" tIns="0" rIns="0" bIns="0"/>
          <a:lstStyle/>
          <a:p>
            <a:endParaRPr lang="zh-CN" altLang="en-US">
              <a:ea typeface="宋体" charset="-122"/>
            </a:endParaRPr>
          </a:p>
        </p:txBody>
      </p:sp>
      <p:sp>
        <p:nvSpPr>
          <p:cNvPr id="26645" name="Rectangle 20"/>
          <p:cNvSpPr>
            <a:spLocks/>
          </p:cNvSpPr>
          <p:nvPr/>
        </p:nvSpPr>
        <p:spPr bwMode="auto">
          <a:xfrm>
            <a:off x="4784080" y="4145608"/>
            <a:ext cx="1098352" cy="250031"/>
          </a:xfrm>
          <a:prstGeom prst="rect">
            <a:avLst/>
          </a:prstGeom>
          <a:noFill/>
          <a:ln w="12700">
            <a:noFill/>
            <a:miter lim="800000"/>
            <a:headEnd/>
            <a:tailEnd/>
          </a:ln>
        </p:spPr>
        <p:txBody>
          <a:bodyPr lIns="0" tIns="0" rIns="28573" bIns="0"/>
          <a:lstStyle/>
          <a:p>
            <a:pPr marL="27905"/>
            <a:r>
              <a:rPr lang="zh-CN" altLang="en-US" sz="1300" dirty="0">
                <a:solidFill>
                  <a:srgbClr val="FFFFFF"/>
                </a:solidFill>
                <a:latin typeface="Arial Bold" charset="0"/>
                <a:ea typeface="宋体" charset="-122"/>
                <a:sym typeface="Arial Bold" charset="0"/>
              </a:rPr>
              <a:t>真诚领导理论</a:t>
            </a:r>
          </a:p>
        </p:txBody>
      </p:sp>
      <p:sp>
        <p:nvSpPr>
          <p:cNvPr id="26646" name="Rectangle 21"/>
          <p:cNvSpPr>
            <a:spLocks/>
          </p:cNvSpPr>
          <p:nvPr/>
        </p:nvSpPr>
        <p:spPr bwMode="auto">
          <a:xfrm>
            <a:off x="5961683" y="4074170"/>
            <a:ext cx="3155528" cy="356072"/>
          </a:xfrm>
          <a:prstGeom prst="rect">
            <a:avLst/>
          </a:prstGeom>
          <a:noFill/>
          <a:ln w="12700">
            <a:noFill/>
            <a:miter lim="800000"/>
            <a:headEnd/>
            <a:tailEnd/>
          </a:ln>
        </p:spPr>
        <p:txBody>
          <a:bodyPr lIns="0" tIns="0" rIns="28573" bIns="0"/>
          <a:lstStyle/>
          <a:p>
            <a:pPr marL="27905"/>
            <a:r>
              <a:rPr lang="zh-CN" altLang="en-US" sz="1300" dirty="0">
                <a:latin typeface="Arial" charset="0"/>
                <a:ea typeface="宋体" charset="-122"/>
                <a:sym typeface="Arial" charset="0"/>
              </a:rPr>
              <a:t>情商测试、性格测试、结构化面试、模拟</a:t>
            </a:r>
          </a:p>
        </p:txBody>
      </p:sp>
      <p:sp>
        <p:nvSpPr>
          <p:cNvPr id="26647" name="Rectangle 22"/>
          <p:cNvSpPr>
            <a:spLocks/>
          </p:cNvSpPr>
          <p:nvPr/>
        </p:nvSpPr>
        <p:spPr bwMode="auto">
          <a:xfrm>
            <a:off x="5633518" y="3442395"/>
            <a:ext cx="3470299" cy="538014"/>
          </a:xfrm>
          <a:prstGeom prst="rect">
            <a:avLst/>
          </a:prstGeom>
          <a:solidFill>
            <a:srgbClr val="DDDDDD"/>
          </a:solidFill>
          <a:ln w="12700">
            <a:noFill/>
            <a:miter lim="800000"/>
            <a:headEnd/>
            <a:tailEnd/>
          </a:ln>
        </p:spPr>
        <p:txBody>
          <a:bodyPr lIns="0" tIns="0" rIns="0" bIns="0"/>
          <a:lstStyle/>
          <a:p>
            <a:endParaRPr lang="zh-CN" altLang="en-US">
              <a:ea typeface="宋体" charset="-122"/>
            </a:endParaRPr>
          </a:p>
        </p:txBody>
      </p:sp>
      <p:sp>
        <p:nvSpPr>
          <p:cNvPr id="26648" name="Rectangle 23"/>
          <p:cNvSpPr>
            <a:spLocks/>
          </p:cNvSpPr>
          <p:nvPr/>
        </p:nvSpPr>
        <p:spPr bwMode="auto">
          <a:xfrm>
            <a:off x="4667994" y="3442395"/>
            <a:ext cx="1205508" cy="538014"/>
          </a:xfrm>
          <a:prstGeom prst="rect">
            <a:avLst/>
          </a:prstGeom>
          <a:solidFill>
            <a:srgbClr val="99CC00"/>
          </a:solidFill>
          <a:ln w="12700">
            <a:noFill/>
            <a:miter lim="800000"/>
            <a:headEnd/>
            <a:tailEnd/>
          </a:ln>
        </p:spPr>
        <p:txBody>
          <a:bodyPr lIns="0" tIns="0" rIns="0" bIns="0"/>
          <a:lstStyle/>
          <a:p>
            <a:endParaRPr lang="zh-CN" altLang="en-US">
              <a:ea typeface="宋体" charset="-122"/>
            </a:endParaRPr>
          </a:p>
        </p:txBody>
      </p:sp>
      <p:sp>
        <p:nvSpPr>
          <p:cNvPr id="26649" name="Rectangle 24"/>
          <p:cNvSpPr>
            <a:spLocks/>
          </p:cNvSpPr>
          <p:nvPr/>
        </p:nvSpPr>
        <p:spPr bwMode="auto">
          <a:xfrm>
            <a:off x="4652367" y="3586386"/>
            <a:ext cx="1259086" cy="250031"/>
          </a:xfrm>
          <a:prstGeom prst="rect">
            <a:avLst/>
          </a:prstGeom>
          <a:noFill/>
          <a:ln w="12700">
            <a:noFill/>
            <a:miter lim="800000"/>
            <a:headEnd/>
            <a:tailEnd/>
          </a:ln>
        </p:spPr>
        <p:txBody>
          <a:bodyPr lIns="0" tIns="0" rIns="28573" bIns="0"/>
          <a:lstStyle/>
          <a:p>
            <a:pPr marL="27905"/>
            <a:r>
              <a:rPr lang="zh-CN" altLang="en-US" sz="1300" dirty="0">
                <a:solidFill>
                  <a:srgbClr val="FFFFFF"/>
                </a:solidFill>
                <a:latin typeface="Arial Bold" charset="0"/>
                <a:ea typeface="宋体" charset="-122"/>
                <a:sym typeface="Arial Bold" charset="0"/>
              </a:rPr>
              <a:t>交易型领导理论</a:t>
            </a:r>
          </a:p>
        </p:txBody>
      </p:sp>
      <p:sp>
        <p:nvSpPr>
          <p:cNvPr id="26650" name="Rectangle 25"/>
          <p:cNvSpPr>
            <a:spLocks/>
          </p:cNvSpPr>
          <p:nvPr/>
        </p:nvSpPr>
        <p:spPr bwMode="auto">
          <a:xfrm>
            <a:off x="5954986" y="3528343"/>
            <a:ext cx="3155528" cy="356071"/>
          </a:xfrm>
          <a:prstGeom prst="rect">
            <a:avLst/>
          </a:prstGeom>
          <a:noFill/>
          <a:ln w="12700">
            <a:noFill/>
            <a:miter lim="800000"/>
            <a:headEnd/>
            <a:tailEnd/>
          </a:ln>
        </p:spPr>
        <p:txBody>
          <a:bodyPr lIns="0" tIns="0" rIns="28573" bIns="0"/>
          <a:lstStyle/>
          <a:p>
            <a:pPr marL="27905"/>
            <a:r>
              <a:rPr lang="zh-CN" altLang="en-US" sz="1300" dirty="0">
                <a:latin typeface="Arial" charset="0"/>
                <a:ea typeface="宋体" charset="-122"/>
                <a:sym typeface="Arial" charset="0"/>
              </a:rPr>
              <a:t>背景调查、绩效评价</a:t>
            </a:r>
          </a:p>
        </p:txBody>
      </p:sp>
      <p:sp>
        <p:nvSpPr>
          <p:cNvPr id="26651" name="Rectangle 26"/>
          <p:cNvSpPr>
            <a:spLocks/>
          </p:cNvSpPr>
          <p:nvPr/>
        </p:nvSpPr>
        <p:spPr bwMode="auto">
          <a:xfrm>
            <a:off x="5633517" y="2340694"/>
            <a:ext cx="3471416" cy="539130"/>
          </a:xfrm>
          <a:prstGeom prst="rect">
            <a:avLst/>
          </a:prstGeom>
          <a:solidFill>
            <a:srgbClr val="DDDDDD"/>
          </a:solidFill>
          <a:ln w="12700">
            <a:noFill/>
            <a:miter lim="800000"/>
            <a:headEnd/>
            <a:tailEnd/>
          </a:ln>
        </p:spPr>
        <p:txBody>
          <a:bodyPr lIns="0" tIns="0" rIns="0" bIns="0"/>
          <a:lstStyle/>
          <a:p>
            <a:endParaRPr lang="zh-CN" altLang="en-US">
              <a:ea typeface="宋体" charset="-122"/>
            </a:endParaRPr>
          </a:p>
        </p:txBody>
      </p:sp>
      <p:sp>
        <p:nvSpPr>
          <p:cNvPr id="26652" name="Rectangle 27"/>
          <p:cNvSpPr>
            <a:spLocks/>
          </p:cNvSpPr>
          <p:nvPr/>
        </p:nvSpPr>
        <p:spPr bwMode="auto">
          <a:xfrm>
            <a:off x="5633517" y="2898800"/>
            <a:ext cx="3471416" cy="538014"/>
          </a:xfrm>
          <a:prstGeom prst="rect">
            <a:avLst/>
          </a:prstGeom>
          <a:solidFill>
            <a:srgbClr val="DDDDDD"/>
          </a:solidFill>
          <a:ln w="12700">
            <a:noFill/>
            <a:miter lim="800000"/>
            <a:headEnd/>
            <a:tailEnd/>
          </a:ln>
        </p:spPr>
        <p:txBody>
          <a:bodyPr lIns="0" tIns="0" rIns="0" bIns="0"/>
          <a:lstStyle/>
          <a:p>
            <a:endParaRPr lang="zh-CN" altLang="en-US">
              <a:ea typeface="宋体" charset="-122"/>
            </a:endParaRPr>
          </a:p>
        </p:txBody>
      </p:sp>
      <p:sp>
        <p:nvSpPr>
          <p:cNvPr id="26653" name="Rectangle 28"/>
          <p:cNvSpPr>
            <a:spLocks/>
          </p:cNvSpPr>
          <p:nvPr/>
        </p:nvSpPr>
        <p:spPr bwMode="auto">
          <a:xfrm>
            <a:off x="4667994" y="2340694"/>
            <a:ext cx="1206624" cy="539130"/>
          </a:xfrm>
          <a:prstGeom prst="rect">
            <a:avLst/>
          </a:prstGeom>
          <a:solidFill>
            <a:srgbClr val="333399"/>
          </a:solidFill>
          <a:ln w="12700">
            <a:noFill/>
            <a:miter lim="800000"/>
            <a:headEnd/>
            <a:tailEnd/>
          </a:ln>
        </p:spPr>
        <p:txBody>
          <a:bodyPr lIns="0" tIns="0" rIns="0" bIns="0"/>
          <a:lstStyle/>
          <a:p>
            <a:endParaRPr lang="zh-CN" altLang="en-US">
              <a:ea typeface="宋体" charset="-122"/>
            </a:endParaRPr>
          </a:p>
        </p:txBody>
      </p:sp>
      <p:sp>
        <p:nvSpPr>
          <p:cNvPr id="26654" name="Rectangle 29"/>
          <p:cNvSpPr>
            <a:spLocks/>
          </p:cNvSpPr>
          <p:nvPr/>
        </p:nvSpPr>
        <p:spPr bwMode="auto">
          <a:xfrm>
            <a:off x="4667994" y="2898800"/>
            <a:ext cx="1206624" cy="538014"/>
          </a:xfrm>
          <a:prstGeom prst="rect">
            <a:avLst/>
          </a:prstGeom>
          <a:solidFill>
            <a:srgbClr val="84DDFD"/>
          </a:solidFill>
          <a:ln w="12700">
            <a:noFill/>
            <a:miter lim="800000"/>
            <a:headEnd/>
            <a:tailEnd/>
          </a:ln>
        </p:spPr>
        <p:txBody>
          <a:bodyPr lIns="0" tIns="0" rIns="0" bIns="0"/>
          <a:lstStyle/>
          <a:p>
            <a:endParaRPr lang="zh-CN" altLang="en-US">
              <a:ea typeface="宋体" charset="-122"/>
            </a:endParaRPr>
          </a:p>
        </p:txBody>
      </p:sp>
      <p:sp>
        <p:nvSpPr>
          <p:cNvPr id="26655" name="Rectangle 30"/>
          <p:cNvSpPr>
            <a:spLocks/>
          </p:cNvSpPr>
          <p:nvPr/>
        </p:nvSpPr>
        <p:spPr bwMode="auto">
          <a:xfrm>
            <a:off x="4667994" y="2467943"/>
            <a:ext cx="1205508" cy="250031"/>
          </a:xfrm>
          <a:prstGeom prst="rect">
            <a:avLst/>
          </a:prstGeom>
          <a:noFill/>
          <a:ln w="12700">
            <a:noFill/>
            <a:miter lim="800000"/>
            <a:headEnd/>
            <a:tailEnd/>
          </a:ln>
        </p:spPr>
        <p:txBody>
          <a:bodyPr lIns="0" tIns="0" rIns="28573" bIns="0"/>
          <a:lstStyle/>
          <a:p>
            <a:pPr marL="27905"/>
            <a:r>
              <a:rPr lang="zh-CN" altLang="en-US" sz="1300" dirty="0">
                <a:solidFill>
                  <a:srgbClr val="FFFFFF"/>
                </a:solidFill>
                <a:latin typeface="Arial Bold" charset="0"/>
                <a:ea typeface="宋体" charset="-122"/>
                <a:sym typeface="Arial Bold" charset="0"/>
              </a:rPr>
              <a:t>情境领导理论</a:t>
            </a:r>
          </a:p>
        </p:txBody>
      </p:sp>
      <p:sp>
        <p:nvSpPr>
          <p:cNvPr id="26656" name="Rectangle 31"/>
          <p:cNvSpPr>
            <a:spLocks/>
          </p:cNvSpPr>
          <p:nvPr/>
        </p:nvSpPr>
        <p:spPr bwMode="auto">
          <a:xfrm>
            <a:off x="4778500" y="3049488"/>
            <a:ext cx="997893" cy="250031"/>
          </a:xfrm>
          <a:prstGeom prst="rect">
            <a:avLst/>
          </a:prstGeom>
          <a:noFill/>
          <a:ln w="12700">
            <a:noFill/>
            <a:miter lim="800000"/>
            <a:headEnd/>
            <a:tailEnd/>
          </a:ln>
        </p:spPr>
        <p:txBody>
          <a:bodyPr lIns="0" tIns="0" rIns="28573" bIns="0"/>
          <a:lstStyle/>
          <a:p>
            <a:pPr marL="27905"/>
            <a:r>
              <a:rPr lang="zh-CN" altLang="en-US" sz="1300" dirty="0">
                <a:solidFill>
                  <a:srgbClr val="FFFFFF"/>
                </a:solidFill>
                <a:latin typeface="Arial Bold" charset="0"/>
                <a:ea typeface="宋体" charset="-122"/>
                <a:sym typeface="Arial Bold" charset="0"/>
              </a:rPr>
              <a:t>权变理论</a:t>
            </a:r>
          </a:p>
        </p:txBody>
      </p:sp>
      <p:sp>
        <p:nvSpPr>
          <p:cNvPr id="26657" name="Rectangle 32"/>
          <p:cNvSpPr>
            <a:spLocks/>
          </p:cNvSpPr>
          <p:nvPr/>
        </p:nvSpPr>
        <p:spPr bwMode="auto">
          <a:xfrm>
            <a:off x="5956102" y="2423294"/>
            <a:ext cx="3155529" cy="357188"/>
          </a:xfrm>
          <a:prstGeom prst="rect">
            <a:avLst/>
          </a:prstGeom>
          <a:noFill/>
          <a:ln w="12700">
            <a:noFill/>
            <a:miter lim="800000"/>
            <a:headEnd/>
            <a:tailEnd/>
          </a:ln>
        </p:spPr>
        <p:txBody>
          <a:bodyPr lIns="0" tIns="0" rIns="28573" bIns="0"/>
          <a:lstStyle/>
          <a:p>
            <a:pPr marL="27905"/>
            <a:r>
              <a:rPr lang="zh-CN" altLang="en-US" sz="1300" dirty="0">
                <a:latin typeface="Arial" charset="0"/>
                <a:ea typeface="宋体" charset="-122"/>
                <a:sym typeface="Arial" charset="0"/>
              </a:rPr>
              <a:t>情境模拟</a:t>
            </a:r>
          </a:p>
        </p:txBody>
      </p:sp>
      <p:sp>
        <p:nvSpPr>
          <p:cNvPr id="26658" name="Rectangle 33"/>
          <p:cNvSpPr>
            <a:spLocks/>
          </p:cNvSpPr>
          <p:nvPr/>
        </p:nvSpPr>
        <p:spPr bwMode="auto">
          <a:xfrm>
            <a:off x="5956102" y="2976935"/>
            <a:ext cx="3155529" cy="357188"/>
          </a:xfrm>
          <a:prstGeom prst="rect">
            <a:avLst/>
          </a:prstGeom>
          <a:noFill/>
          <a:ln w="12700">
            <a:noFill/>
            <a:miter lim="800000"/>
            <a:headEnd/>
            <a:tailEnd/>
          </a:ln>
        </p:spPr>
        <p:txBody>
          <a:bodyPr lIns="0" tIns="0" rIns="28573" bIns="0"/>
          <a:lstStyle/>
          <a:p>
            <a:pPr marL="27905"/>
            <a:r>
              <a:rPr lang="zh-CN" altLang="en-US" sz="1300" dirty="0">
                <a:latin typeface="Arial" charset="0"/>
                <a:ea typeface="宋体" charset="-122"/>
                <a:sym typeface="Arial" charset="0"/>
              </a:rPr>
              <a:t>性格测试、背景调查</a:t>
            </a:r>
          </a:p>
        </p:txBody>
      </p:sp>
    </p:spTree>
    <p:extLst>
      <p:ext uri="{BB962C8B-B14F-4D97-AF65-F5344CB8AC3E}">
        <p14:creationId xmlns:p14="http://schemas.microsoft.com/office/powerpoint/2010/main" val="1356326312"/>
      </p:ext>
    </p:extLst>
  </p:cSld>
  <p:clrMapOvr>
    <a:masterClrMapping/>
  </p:clrMapOvr>
  <p:transition xmlns:p14="http://schemas.microsoft.com/office/powerpoint/2010/main" spd="med">
    <p:push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Grp="1" noChangeArrowheads="1"/>
          </p:cNvSpPr>
          <p:nvPr>
            <p:ph type="title"/>
          </p:nvPr>
        </p:nvSpPr>
        <p:spPr/>
        <p:txBody>
          <a:bodyPr/>
          <a:lstStyle/>
          <a:p>
            <a:pPr eaLnBrk="1" hangingPunct="1"/>
            <a:r>
              <a:rPr lang="zh-CN" altLang="en-US" smtClean="0">
                <a:ea typeface="宋体" charset="-122"/>
              </a:rPr>
              <a:t>领导力开发的过程</a:t>
            </a:r>
          </a:p>
        </p:txBody>
      </p:sp>
      <p:sp>
        <p:nvSpPr>
          <p:cNvPr id="28674" name="AutoShape 2"/>
          <p:cNvSpPr>
            <a:spLocks/>
          </p:cNvSpPr>
          <p:nvPr/>
        </p:nvSpPr>
        <p:spPr bwMode="auto">
          <a:xfrm rot="-5400000">
            <a:off x="1267458" y="3007631"/>
            <a:ext cx="2666628" cy="1310432"/>
          </a:xfrm>
          <a:custGeom>
            <a:avLst/>
            <a:gdLst>
              <a:gd name="T0" fmla="*/ 10800 w 21600"/>
              <a:gd name="T1" fmla="+- 0 10800 1"/>
              <a:gd name="T2" fmla="*/ 10800 h 21599"/>
            </a:gdLst>
            <a:ahLst/>
            <a:cxnLst>
              <a:cxn ang="0">
                <a:pos x="T0" y="T2"/>
              </a:cxn>
            </a:cxnLst>
            <a:rect l="0" t="0" r="r" b="b"/>
            <a:pathLst>
              <a:path w="21600" h="21599">
                <a:moveTo>
                  <a:pt x="2875" y="21599"/>
                </a:moveTo>
                <a:cubicBezTo>
                  <a:pt x="2876" y="12845"/>
                  <a:pt x="6424" y="5750"/>
                  <a:pt x="10801" y="5751"/>
                </a:cubicBezTo>
                <a:cubicBezTo>
                  <a:pt x="15177" y="5752"/>
                  <a:pt x="18724" y="12847"/>
                  <a:pt x="18725" y="21599"/>
                </a:cubicBezTo>
                <a:lnTo>
                  <a:pt x="21600" y="21598"/>
                </a:lnTo>
                <a:cubicBezTo>
                  <a:pt x="21599" y="9669"/>
                  <a:pt x="16763" y="-1"/>
                  <a:pt x="10799" y="0"/>
                </a:cubicBezTo>
                <a:cubicBezTo>
                  <a:pt x="4835" y="2"/>
                  <a:pt x="1" y="9671"/>
                  <a:pt x="0" y="21598"/>
                </a:cubicBezTo>
                <a:close/>
                <a:moveTo>
                  <a:pt x="2875" y="21599"/>
                </a:moveTo>
              </a:path>
            </a:pathLst>
          </a:custGeom>
          <a:gradFill rotWithShape="0">
            <a:gsLst>
              <a:gs pos="0">
                <a:srgbClr val="CBD852"/>
              </a:gs>
              <a:gs pos="50000">
                <a:srgbClr val="EBF0BC"/>
              </a:gs>
              <a:gs pos="100000">
                <a:srgbClr val="CBD852"/>
              </a:gs>
            </a:gsLst>
            <a:lin ang="5400000" scaled="1"/>
          </a:gradFill>
          <a:ln w="38100" cap="flat">
            <a:solidFill>
              <a:srgbClr val="FFFFFF"/>
            </a:solidFill>
            <a:prstDash val="solid"/>
            <a:miter lim="800000"/>
            <a:headEnd type="none" w="med" len="med"/>
            <a:tailEnd type="none" w="med" len="med"/>
          </a:ln>
          <a:effectLst>
            <a:outerShdw dist="101600" dir="2700000" algn="ctr" rotWithShape="0">
              <a:srgbClr val="003366">
                <a:alpha val="50000"/>
              </a:srgbClr>
            </a:outerShdw>
          </a:effectLst>
        </p:spPr>
        <p:txBody>
          <a:bodyPr lIns="0" tIns="0" rIns="0" bIns="0"/>
          <a:lstStyle/>
          <a:p>
            <a:pPr>
              <a:defRPr/>
            </a:pPr>
            <a:endParaRPr lang="zh-CN" altLang="en-US"/>
          </a:p>
        </p:txBody>
      </p:sp>
      <p:sp>
        <p:nvSpPr>
          <p:cNvPr id="27652" name="AutoShape 3"/>
          <p:cNvSpPr>
            <a:spLocks/>
          </p:cNvSpPr>
          <p:nvPr/>
        </p:nvSpPr>
        <p:spPr bwMode="auto">
          <a:xfrm rot="-5400000">
            <a:off x="1300945" y="3244267"/>
            <a:ext cx="2284883" cy="919758"/>
          </a:xfrm>
          <a:custGeom>
            <a:avLst/>
            <a:gdLst>
              <a:gd name="T0" fmla="*/ 1624806 w 21600"/>
              <a:gd name="T1" fmla="*/ 703945 h 20069"/>
              <a:gd name="T2" fmla="*/ 0 60000 65536"/>
              <a:gd name="T3" fmla="*/ 0 w 21600"/>
              <a:gd name="T4" fmla="*/ 0 h 20069"/>
              <a:gd name="T5" fmla="*/ 21600 w 21600"/>
              <a:gd name="T6" fmla="*/ 20069 h 20069"/>
            </a:gdLst>
            <a:ahLst/>
            <a:cxnLst>
              <a:cxn ang="T2">
                <a:pos x="T0" y="T1"/>
              </a:cxn>
            </a:cxnLst>
            <a:rect l="T3" t="T4" r="T5" b="T6"/>
            <a:pathLst>
              <a:path w="21600" h="20069">
                <a:moveTo>
                  <a:pt x="978" y="20069"/>
                </a:moveTo>
                <a:cubicBezTo>
                  <a:pt x="1736" y="8650"/>
                  <a:pt x="6749" y="687"/>
                  <a:pt x="12173" y="2283"/>
                </a:cubicBezTo>
                <a:cubicBezTo>
                  <a:pt x="16560" y="3574"/>
                  <a:pt x="20009" y="10834"/>
                  <a:pt x="20622" y="20069"/>
                </a:cubicBezTo>
                <a:lnTo>
                  <a:pt x="21600" y="19781"/>
                </a:lnTo>
                <a:cubicBezTo>
                  <a:pt x="20766" y="7225"/>
                  <a:pt x="15255" y="-1531"/>
                  <a:pt x="9290" y="224"/>
                </a:cubicBezTo>
                <a:cubicBezTo>
                  <a:pt x="4466" y="1644"/>
                  <a:pt x="674" y="9626"/>
                  <a:pt x="0" y="19781"/>
                </a:cubicBezTo>
                <a:close/>
                <a:moveTo>
                  <a:pt x="978" y="20069"/>
                </a:moveTo>
              </a:path>
            </a:pathLst>
          </a:custGeom>
          <a:gradFill rotWithShape="0">
            <a:gsLst>
              <a:gs pos="0">
                <a:srgbClr val="808000"/>
              </a:gs>
              <a:gs pos="50000">
                <a:srgbClr val="B6B66C"/>
              </a:gs>
              <a:gs pos="100000">
                <a:srgbClr val="808000"/>
              </a:gs>
            </a:gsLst>
            <a:lin ang="5400000" scaled="1"/>
          </a:gradFill>
          <a:ln w="9525" cap="flat">
            <a:noFill/>
            <a:miter lim="800000"/>
            <a:headEnd type="none" w="med" len="med"/>
            <a:tailEnd type="none" w="med" len="med"/>
          </a:ln>
        </p:spPr>
        <p:txBody>
          <a:bodyPr lIns="0" tIns="0" rIns="0" bIns="0"/>
          <a:lstStyle/>
          <a:p>
            <a:endParaRPr lang="zh-CN" altLang="en-US"/>
          </a:p>
        </p:txBody>
      </p:sp>
      <p:grpSp>
        <p:nvGrpSpPr>
          <p:cNvPr id="2" name="Group 20"/>
          <p:cNvGrpSpPr>
            <a:grpSpLocks/>
          </p:cNvGrpSpPr>
          <p:nvPr/>
        </p:nvGrpSpPr>
        <p:grpSpPr bwMode="auto">
          <a:xfrm>
            <a:off x="2370832" y="4388942"/>
            <a:ext cx="1194346" cy="1377404"/>
            <a:chOff x="0" y="0"/>
            <a:chExt cx="1070" cy="1234"/>
          </a:xfrm>
        </p:grpSpPr>
        <p:sp>
          <p:nvSpPr>
            <p:cNvPr id="27699" name="Oval 4"/>
            <p:cNvSpPr>
              <a:spLocks/>
            </p:cNvSpPr>
            <p:nvPr/>
          </p:nvSpPr>
          <p:spPr bwMode="auto">
            <a:xfrm>
              <a:off x="0" y="0"/>
              <a:ext cx="1070" cy="1038"/>
            </a:xfrm>
            <a:prstGeom prst="ellipse">
              <a:avLst/>
            </a:prstGeom>
            <a:gradFill rotWithShape="0">
              <a:gsLst>
                <a:gs pos="0">
                  <a:srgbClr val="B2B2B2"/>
                </a:gs>
                <a:gs pos="100000">
                  <a:srgbClr val="FFFFFF"/>
                </a:gs>
              </a:gsLst>
              <a:lin ang="5400000" scaled="1"/>
            </a:gradFill>
            <a:ln w="19050">
              <a:noFill/>
              <a:round/>
              <a:headEnd/>
              <a:tailEnd/>
            </a:ln>
          </p:spPr>
          <p:txBody>
            <a:bodyPr lIns="0" tIns="0" rIns="0" bIns="0"/>
            <a:lstStyle/>
            <a:p>
              <a:endParaRPr lang="zh-CN" altLang="en-US">
                <a:ea typeface="宋体" charset="-122"/>
              </a:endParaRPr>
            </a:p>
          </p:txBody>
        </p:sp>
        <p:sp>
          <p:nvSpPr>
            <p:cNvPr id="27700" name="Oval 5"/>
            <p:cNvSpPr>
              <a:spLocks/>
            </p:cNvSpPr>
            <p:nvPr/>
          </p:nvSpPr>
          <p:spPr bwMode="auto">
            <a:xfrm>
              <a:off x="45" y="47"/>
              <a:ext cx="977" cy="948"/>
            </a:xfrm>
            <a:prstGeom prst="ellipse">
              <a:avLst/>
            </a:prstGeom>
            <a:gradFill rotWithShape="0">
              <a:gsLst>
                <a:gs pos="0">
                  <a:srgbClr val="DDDDDD"/>
                </a:gs>
                <a:gs pos="50000">
                  <a:srgbClr val="F6F6F6"/>
                </a:gs>
                <a:gs pos="100000">
                  <a:srgbClr val="DDDDDD"/>
                </a:gs>
              </a:gsLst>
              <a:lin ang="5400000" scaled="1"/>
            </a:gradFill>
            <a:ln w="19050">
              <a:noFill/>
              <a:round/>
              <a:headEnd/>
              <a:tailEnd/>
            </a:ln>
          </p:spPr>
          <p:txBody>
            <a:bodyPr lIns="0" tIns="0" rIns="0" bIns="0"/>
            <a:lstStyle/>
            <a:p>
              <a:endParaRPr lang="zh-CN" altLang="en-US">
                <a:ea typeface="宋体" charset="-122"/>
              </a:endParaRPr>
            </a:p>
          </p:txBody>
        </p:sp>
        <p:pic>
          <p:nvPicPr>
            <p:cNvPr id="27701" name="Picture 6"/>
            <p:cNvPicPr>
              <a:picLocks noChangeArrowheads="1"/>
            </p:cNvPicPr>
            <p:nvPr/>
          </p:nvPicPr>
          <p:blipFill>
            <a:blip r:embed="rId2" cstate="print"/>
            <a:srcRect/>
            <a:stretch>
              <a:fillRect/>
            </a:stretch>
          </p:blipFill>
          <p:spPr bwMode="auto">
            <a:xfrm>
              <a:off x="80" y="81"/>
              <a:ext cx="912" cy="872"/>
            </a:xfrm>
            <a:prstGeom prst="rect">
              <a:avLst/>
            </a:prstGeom>
            <a:noFill/>
            <a:ln w="9525">
              <a:noFill/>
              <a:miter lim="800000"/>
              <a:headEnd/>
              <a:tailEnd/>
            </a:ln>
          </p:spPr>
        </p:pic>
        <p:sp>
          <p:nvSpPr>
            <p:cNvPr id="27702" name="Oval 7"/>
            <p:cNvSpPr>
              <a:spLocks/>
            </p:cNvSpPr>
            <p:nvPr/>
          </p:nvSpPr>
          <p:spPr bwMode="auto">
            <a:xfrm>
              <a:off x="80" y="81"/>
              <a:ext cx="907" cy="875"/>
            </a:xfrm>
            <a:prstGeom prst="ellipse">
              <a:avLst/>
            </a:prstGeom>
            <a:gradFill rotWithShape="0">
              <a:gsLst>
                <a:gs pos="0">
                  <a:srgbClr val="353543">
                    <a:alpha val="89998"/>
                  </a:srgbClr>
                </a:gs>
                <a:gs pos="50000">
                  <a:srgbClr val="CCCCFF">
                    <a:alpha val="89998"/>
                  </a:srgbClr>
                </a:gs>
                <a:gs pos="100000">
                  <a:srgbClr val="353543">
                    <a:alpha val="89998"/>
                  </a:srgbClr>
                </a:gs>
              </a:gsLst>
              <a:lin ang="5400000" scaled="1"/>
            </a:gradFill>
            <a:ln w="9525">
              <a:noFill/>
              <a:round/>
              <a:headEnd/>
              <a:tailEnd/>
            </a:ln>
          </p:spPr>
          <p:txBody>
            <a:bodyPr lIns="0" tIns="0" rIns="0" bIns="0"/>
            <a:lstStyle/>
            <a:p>
              <a:endParaRPr lang="zh-CN" altLang="en-US">
                <a:ea typeface="宋体" charset="-122"/>
              </a:endParaRPr>
            </a:p>
          </p:txBody>
        </p:sp>
        <p:sp>
          <p:nvSpPr>
            <p:cNvPr id="27703" name="Freeform 8"/>
            <p:cNvSpPr>
              <a:spLocks/>
            </p:cNvSpPr>
            <p:nvPr/>
          </p:nvSpPr>
          <p:spPr bwMode="auto">
            <a:xfrm>
              <a:off x="174" y="98"/>
              <a:ext cx="712" cy="304"/>
            </a:xfrm>
            <a:custGeom>
              <a:avLst/>
              <a:gdLst>
                <a:gd name="T0" fmla="*/ 21273 w 21600"/>
                <a:gd name="T1" fmla="*/ 12165 h 21600"/>
                <a:gd name="T2" fmla="*/ 21535 w 21600"/>
                <a:gd name="T3" fmla="*/ 13409 h 21600"/>
                <a:gd name="T4" fmla="*/ 21600 w 21600"/>
                <a:gd name="T5" fmla="*/ 14592 h 21600"/>
                <a:gd name="T6" fmla="*/ 21502 w 21600"/>
                <a:gd name="T7" fmla="*/ 15654 h 21600"/>
                <a:gd name="T8" fmla="*/ 21224 w 21600"/>
                <a:gd name="T9" fmla="*/ 16685 h 21600"/>
                <a:gd name="T10" fmla="*/ 20799 w 21600"/>
                <a:gd name="T11" fmla="*/ 17565 h 21600"/>
                <a:gd name="T12" fmla="*/ 20259 w 21600"/>
                <a:gd name="T13" fmla="*/ 18324 h 21600"/>
                <a:gd name="T14" fmla="*/ 19556 w 21600"/>
                <a:gd name="T15" fmla="*/ 19052 h 21600"/>
                <a:gd name="T16" fmla="*/ 18755 w 21600"/>
                <a:gd name="T17" fmla="*/ 19689 h 21600"/>
                <a:gd name="T18" fmla="*/ 17856 w 21600"/>
                <a:gd name="T19" fmla="*/ 20235 h 21600"/>
                <a:gd name="T20" fmla="*/ 16858 w 21600"/>
                <a:gd name="T21" fmla="*/ 20720 h 21600"/>
                <a:gd name="T22" fmla="*/ 15812 w 21600"/>
                <a:gd name="T23" fmla="*/ 21054 h 21600"/>
                <a:gd name="T24" fmla="*/ 14651 w 21600"/>
                <a:gd name="T25" fmla="*/ 21357 h 21600"/>
                <a:gd name="T26" fmla="*/ 13473 w 21600"/>
                <a:gd name="T27" fmla="*/ 21539 h 21600"/>
                <a:gd name="T28" fmla="*/ 12999 w 21600"/>
                <a:gd name="T29" fmla="*/ 21600 h 21600"/>
                <a:gd name="T30" fmla="*/ 7783 w 21600"/>
                <a:gd name="T31" fmla="*/ 21600 h 21600"/>
                <a:gd name="T32" fmla="*/ 7718 w 21600"/>
                <a:gd name="T33" fmla="*/ 21600 h 21600"/>
                <a:gd name="T34" fmla="*/ 6688 w 21600"/>
                <a:gd name="T35" fmla="*/ 21479 h 21600"/>
                <a:gd name="T36" fmla="*/ 5690 w 21600"/>
                <a:gd name="T37" fmla="*/ 21357 h 21600"/>
                <a:gd name="T38" fmla="*/ 4742 w 21600"/>
                <a:gd name="T39" fmla="*/ 21115 h 21600"/>
                <a:gd name="T40" fmla="*/ 3843 w 21600"/>
                <a:gd name="T41" fmla="*/ 20902 h 21600"/>
                <a:gd name="T42" fmla="*/ 3041 w 21600"/>
                <a:gd name="T43" fmla="*/ 20538 h 21600"/>
                <a:gd name="T44" fmla="*/ 2306 w 21600"/>
                <a:gd name="T45" fmla="*/ 20113 h 21600"/>
                <a:gd name="T46" fmla="*/ 1668 w 21600"/>
                <a:gd name="T47" fmla="*/ 19658 h 21600"/>
                <a:gd name="T48" fmla="*/ 1096 w 21600"/>
                <a:gd name="T49" fmla="*/ 19112 h 21600"/>
                <a:gd name="T50" fmla="*/ 638 w 21600"/>
                <a:gd name="T51" fmla="*/ 18445 h 21600"/>
                <a:gd name="T52" fmla="*/ 294 w 21600"/>
                <a:gd name="T53" fmla="*/ 17687 h 21600"/>
                <a:gd name="T54" fmla="*/ 98 w 21600"/>
                <a:gd name="T55" fmla="*/ 16807 h 21600"/>
                <a:gd name="T56" fmla="*/ 0 w 21600"/>
                <a:gd name="T57" fmla="*/ 15897 h 21600"/>
                <a:gd name="T58" fmla="*/ 0 w 21600"/>
                <a:gd name="T59" fmla="*/ 15775 h 21600"/>
                <a:gd name="T60" fmla="*/ 65 w 21600"/>
                <a:gd name="T61" fmla="*/ 14774 h 21600"/>
                <a:gd name="T62" fmla="*/ 262 w 21600"/>
                <a:gd name="T63" fmla="*/ 13530 h 21600"/>
                <a:gd name="T64" fmla="*/ 834 w 21600"/>
                <a:gd name="T65" fmla="*/ 11225 h 21600"/>
                <a:gd name="T66" fmla="*/ 1537 w 21600"/>
                <a:gd name="T67" fmla="*/ 9071 h 21600"/>
                <a:gd name="T68" fmla="*/ 2404 w 21600"/>
                <a:gd name="T69" fmla="*/ 7129 h 21600"/>
                <a:gd name="T70" fmla="*/ 3336 w 21600"/>
                <a:gd name="T71" fmla="*/ 5339 h 21600"/>
                <a:gd name="T72" fmla="*/ 4415 w 21600"/>
                <a:gd name="T73" fmla="*/ 3792 h 21600"/>
                <a:gd name="T74" fmla="*/ 5576 w 21600"/>
                <a:gd name="T75" fmla="*/ 2488 h 21600"/>
                <a:gd name="T76" fmla="*/ 6786 w 21600"/>
                <a:gd name="T77" fmla="*/ 1426 h 21600"/>
                <a:gd name="T78" fmla="*/ 8127 w 21600"/>
                <a:gd name="T79" fmla="*/ 637 h 21600"/>
                <a:gd name="T80" fmla="*/ 9500 w 21600"/>
                <a:gd name="T81" fmla="*/ 182 h 21600"/>
                <a:gd name="T82" fmla="*/ 10906 w 21600"/>
                <a:gd name="T83" fmla="*/ 0 h 21600"/>
                <a:gd name="T84" fmla="*/ 10906 w 21600"/>
                <a:gd name="T85" fmla="*/ 0 h 21600"/>
                <a:gd name="T86" fmla="*/ 12411 w 21600"/>
                <a:gd name="T87" fmla="*/ 182 h 21600"/>
                <a:gd name="T88" fmla="*/ 13850 w 21600"/>
                <a:gd name="T89" fmla="*/ 698 h 21600"/>
                <a:gd name="T90" fmla="*/ 15239 w 21600"/>
                <a:gd name="T91" fmla="*/ 1608 h 21600"/>
                <a:gd name="T92" fmla="*/ 16515 w 21600"/>
                <a:gd name="T93" fmla="*/ 2730 h 21600"/>
                <a:gd name="T94" fmla="*/ 17692 w 21600"/>
                <a:gd name="T95" fmla="*/ 4156 h 21600"/>
                <a:gd name="T96" fmla="*/ 18788 w 21600"/>
                <a:gd name="T97" fmla="*/ 5885 h 21600"/>
                <a:gd name="T98" fmla="*/ 19752 w 21600"/>
                <a:gd name="T99" fmla="*/ 7766 h 21600"/>
                <a:gd name="T100" fmla="*/ 20570 w 21600"/>
                <a:gd name="T101" fmla="*/ 9860 h 21600"/>
                <a:gd name="T102" fmla="*/ 21273 w 21600"/>
                <a:gd name="T103" fmla="*/ 12165 h 21600"/>
                <a:gd name="T104" fmla="*/ 21273 w 21600"/>
                <a:gd name="T105" fmla="*/ 12165 h 21600"/>
                <a:gd name="T106" fmla="*/ 21273 w 21600"/>
                <a:gd name="T107" fmla="*/ 12165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273" y="12165"/>
                  </a:moveTo>
                  <a:lnTo>
                    <a:pt x="21535" y="13409"/>
                  </a:lnTo>
                  <a:lnTo>
                    <a:pt x="21600" y="14592"/>
                  </a:lnTo>
                  <a:lnTo>
                    <a:pt x="21502" y="15654"/>
                  </a:lnTo>
                  <a:lnTo>
                    <a:pt x="21224" y="16685"/>
                  </a:lnTo>
                  <a:lnTo>
                    <a:pt x="20799" y="17565"/>
                  </a:lnTo>
                  <a:lnTo>
                    <a:pt x="20259" y="18324"/>
                  </a:lnTo>
                  <a:lnTo>
                    <a:pt x="19556" y="19052"/>
                  </a:lnTo>
                  <a:lnTo>
                    <a:pt x="18755" y="19689"/>
                  </a:lnTo>
                  <a:lnTo>
                    <a:pt x="17856" y="20235"/>
                  </a:lnTo>
                  <a:lnTo>
                    <a:pt x="16858" y="20720"/>
                  </a:lnTo>
                  <a:lnTo>
                    <a:pt x="15812" y="21054"/>
                  </a:lnTo>
                  <a:lnTo>
                    <a:pt x="14651" y="21357"/>
                  </a:lnTo>
                  <a:lnTo>
                    <a:pt x="13473" y="21539"/>
                  </a:lnTo>
                  <a:lnTo>
                    <a:pt x="12999" y="21600"/>
                  </a:lnTo>
                  <a:lnTo>
                    <a:pt x="7783" y="21600"/>
                  </a:lnTo>
                  <a:lnTo>
                    <a:pt x="7718" y="21600"/>
                  </a:lnTo>
                  <a:lnTo>
                    <a:pt x="6688" y="21479"/>
                  </a:lnTo>
                  <a:lnTo>
                    <a:pt x="5690" y="21357"/>
                  </a:lnTo>
                  <a:lnTo>
                    <a:pt x="4742" y="21115"/>
                  </a:lnTo>
                  <a:lnTo>
                    <a:pt x="3843" y="20902"/>
                  </a:lnTo>
                  <a:lnTo>
                    <a:pt x="3041" y="20538"/>
                  </a:lnTo>
                  <a:lnTo>
                    <a:pt x="2306" y="20113"/>
                  </a:lnTo>
                  <a:lnTo>
                    <a:pt x="1668" y="19658"/>
                  </a:lnTo>
                  <a:lnTo>
                    <a:pt x="1096" y="19112"/>
                  </a:lnTo>
                  <a:lnTo>
                    <a:pt x="638" y="18445"/>
                  </a:lnTo>
                  <a:lnTo>
                    <a:pt x="294" y="17687"/>
                  </a:lnTo>
                  <a:lnTo>
                    <a:pt x="98" y="16807"/>
                  </a:lnTo>
                  <a:lnTo>
                    <a:pt x="0" y="15897"/>
                  </a:lnTo>
                  <a:lnTo>
                    <a:pt x="0" y="15775"/>
                  </a:lnTo>
                  <a:lnTo>
                    <a:pt x="65" y="14774"/>
                  </a:lnTo>
                  <a:lnTo>
                    <a:pt x="262" y="13530"/>
                  </a:lnTo>
                  <a:lnTo>
                    <a:pt x="834" y="11225"/>
                  </a:lnTo>
                  <a:lnTo>
                    <a:pt x="1537" y="9071"/>
                  </a:lnTo>
                  <a:lnTo>
                    <a:pt x="2404" y="7129"/>
                  </a:lnTo>
                  <a:lnTo>
                    <a:pt x="3336" y="5339"/>
                  </a:lnTo>
                  <a:lnTo>
                    <a:pt x="4415" y="3792"/>
                  </a:lnTo>
                  <a:lnTo>
                    <a:pt x="5576" y="2488"/>
                  </a:lnTo>
                  <a:lnTo>
                    <a:pt x="6786" y="1426"/>
                  </a:lnTo>
                  <a:lnTo>
                    <a:pt x="8127" y="637"/>
                  </a:lnTo>
                  <a:lnTo>
                    <a:pt x="9500" y="182"/>
                  </a:lnTo>
                  <a:lnTo>
                    <a:pt x="10906" y="0"/>
                  </a:lnTo>
                  <a:lnTo>
                    <a:pt x="12411" y="182"/>
                  </a:lnTo>
                  <a:lnTo>
                    <a:pt x="13850" y="698"/>
                  </a:lnTo>
                  <a:lnTo>
                    <a:pt x="15239" y="1608"/>
                  </a:lnTo>
                  <a:lnTo>
                    <a:pt x="16515" y="2730"/>
                  </a:lnTo>
                  <a:lnTo>
                    <a:pt x="17692" y="4156"/>
                  </a:lnTo>
                  <a:lnTo>
                    <a:pt x="18788" y="5885"/>
                  </a:lnTo>
                  <a:lnTo>
                    <a:pt x="19752" y="7766"/>
                  </a:lnTo>
                  <a:lnTo>
                    <a:pt x="20570" y="9860"/>
                  </a:lnTo>
                  <a:lnTo>
                    <a:pt x="21273" y="12165"/>
                  </a:lnTo>
                  <a:close/>
                  <a:moveTo>
                    <a:pt x="21273" y="12165"/>
                  </a:moveTo>
                </a:path>
              </a:pathLst>
            </a:custGeom>
            <a:gradFill rotWithShape="0">
              <a:gsLst>
                <a:gs pos="0">
                  <a:srgbClr val="FFFFFF"/>
                </a:gs>
                <a:gs pos="100000">
                  <a:srgbClr val="CCCCFF">
                    <a:alpha val="17998"/>
                  </a:srgbClr>
                </a:gs>
              </a:gsLst>
              <a:lin ang="5400000" scaled="1"/>
            </a:gradFill>
            <a:ln w="3175" cap="flat">
              <a:noFill/>
              <a:round/>
              <a:headEnd type="none" w="med" len="med"/>
              <a:tailEnd type="none" w="med" len="med"/>
            </a:ln>
          </p:spPr>
          <p:txBody>
            <a:bodyPr lIns="0" tIns="0" rIns="0" bIns="0"/>
            <a:lstStyle/>
            <a:p>
              <a:endParaRPr lang="zh-CN" altLang="en-US"/>
            </a:p>
          </p:txBody>
        </p:sp>
        <p:grpSp>
          <p:nvGrpSpPr>
            <p:cNvPr id="3" name="Group 19"/>
            <p:cNvGrpSpPr>
              <a:grpSpLocks/>
            </p:cNvGrpSpPr>
            <p:nvPr/>
          </p:nvGrpSpPr>
          <p:grpSpPr bwMode="auto">
            <a:xfrm rot="9480000">
              <a:off x="107" y="559"/>
              <a:ext cx="824" cy="541"/>
              <a:chOff x="0" y="0"/>
              <a:chExt cx="823" cy="540"/>
            </a:xfrm>
          </p:grpSpPr>
          <p:grpSp>
            <p:nvGrpSpPr>
              <p:cNvPr id="4" name="Group 13"/>
              <p:cNvGrpSpPr>
                <a:grpSpLocks/>
              </p:cNvGrpSpPr>
              <p:nvPr/>
            </p:nvGrpSpPr>
            <p:grpSpPr bwMode="auto">
              <a:xfrm>
                <a:off x="0" y="74"/>
                <a:ext cx="661" cy="306"/>
                <a:chOff x="0" y="0"/>
                <a:chExt cx="661" cy="306"/>
              </a:xfrm>
            </p:grpSpPr>
            <p:sp>
              <p:nvSpPr>
                <p:cNvPr id="27711" name="AutoShape 9"/>
                <p:cNvSpPr>
                  <a:spLocks/>
                </p:cNvSpPr>
                <p:nvPr/>
              </p:nvSpPr>
              <p:spPr bwMode="auto">
                <a:xfrm rot="5280000">
                  <a:off x="185" y="-116"/>
                  <a:ext cx="114" cy="480"/>
                </a:xfrm>
                <a:custGeom>
                  <a:avLst/>
                  <a:gdLst>
                    <a:gd name="T0" fmla="*/ 57 w 21600"/>
                    <a:gd name="T1" fmla="*/ 24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712" name="AutoShape 10"/>
                <p:cNvSpPr>
                  <a:spLocks/>
                </p:cNvSpPr>
                <p:nvPr/>
              </p:nvSpPr>
              <p:spPr bwMode="auto">
                <a:xfrm rot="6120001">
                  <a:off x="264" y="-114"/>
                  <a:ext cx="113" cy="480"/>
                </a:xfrm>
                <a:custGeom>
                  <a:avLst/>
                  <a:gdLst>
                    <a:gd name="T0" fmla="*/ 57 w 21600"/>
                    <a:gd name="T1" fmla="*/ 24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713" name="AutoShape 11"/>
                <p:cNvSpPr>
                  <a:spLocks/>
                </p:cNvSpPr>
                <p:nvPr/>
              </p:nvSpPr>
              <p:spPr bwMode="auto">
                <a:xfrm rot="6420001">
                  <a:off x="309" y="-103"/>
                  <a:ext cx="114" cy="480"/>
                </a:xfrm>
                <a:custGeom>
                  <a:avLst/>
                  <a:gdLst>
                    <a:gd name="T0" fmla="*/ 57 w 21600"/>
                    <a:gd name="T1" fmla="*/ 24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714" name="AutoShape 12"/>
                <p:cNvSpPr>
                  <a:spLocks/>
                </p:cNvSpPr>
                <p:nvPr/>
              </p:nvSpPr>
              <p:spPr bwMode="auto">
                <a:xfrm rot="6899999">
                  <a:off x="362" y="-87"/>
                  <a:ext cx="114" cy="480"/>
                </a:xfrm>
                <a:custGeom>
                  <a:avLst/>
                  <a:gdLst>
                    <a:gd name="T0" fmla="*/ 57 w 21600"/>
                    <a:gd name="T1" fmla="*/ 24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grpSp>
          <p:grpSp>
            <p:nvGrpSpPr>
              <p:cNvPr id="5" name="Group 18"/>
              <p:cNvGrpSpPr>
                <a:grpSpLocks/>
              </p:cNvGrpSpPr>
              <p:nvPr/>
            </p:nvGrpSpPr>
            <p:grpSpPr bwMode="auto">
              <a:xfrm rot="1379999">
                <a:off x="127" y="117"/>
                <a:ext cx="662" cy="306"/>
                <a:chOff x="0" y="0"/>
                <a:chExt cx="661" cy="306"/>
              </a:xfrm>
            </p:grpSpPr>
            <p:sp>
              <p:nvSpPr>
                <p:cNvPr id="27707" name="AutoShape 14"/>
                <p:cNvSpPr>
                  <a:spLocks/>
                </p:cNvSpPr>
                <p:nvPr/>
              </p:nvSpPr>
              <p:spPr bwMode="auto">
                <a:xfrm rot="5280000">
                  <a:off x="185" y="-111"/>
                  <a:ext cx="114" cy="480"/>
                </a:xfrm>
                <a:custGeom>
                  <a:avLst/>
                  <a:gdLst>
                    <a:gd name="T0" fmla="*/ 57 w 21600"/>
                    <a:gd name="T1" fmla="*/ 24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708" name="AutoShape 15"/>
                <p:cNvSpPr>
                  <a:spLocks/>
                </p:cNvSpPr>
                <p:nvPr/>
              </p:nvSpPr>
              <p:spPr bwMode="auto">
                <a:xfrm rot="6059999">
                  <a:off x="265" y="-112"/>
                  <a:ext cx="114" cy="480"/>
                </a:xfrm>
                <a:custGeom>
                  <a:avLst/>
                  <a:gdLst>
                    <a:gd name="T0" fmla="*/ 57 w 21600"/>
                    <a:gd name="T1" fmla="*/ 24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709" name="AutoShape 16"/>
                <p:cNvSpPr>
                  <a:spLocks/>
                </p:cNvSpPr>
                <p:nvPr/>
              </p:nvSpPr>
              <p:spPr bwMode="auto">
                <a:xfrm rot="6359999">
                  <a:off x="309" y="-101"/>
                  <a:ext cx="114" cy="480"/>
                </a:xfrm>
                <a:custGeom>
                  <a:avLst/>
                  <a:gdLst>
                    <a:gd name="T0" fmla="*/ 57 w 21600"/>
                    <a:gd name="T1" fmla="*/ 24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710" name="AutoShape 17"/>
                <p:cNvSpPr>
                  <a:spLocks/>
                </p:cNvSpPr>
                <p:nvPr/>
              </p:nvSpPr>
              <p:spPr bwMode="auto">
                <a:xfrm rot="6899999">
                  <a:off x="362" y="-87"/>
                  <a:ext cx="114" cy="480"/>
                </a:xfrm>
                <a:custGeom>
                  <a:avLst/>
                  <a:gdLst>
                    <a:gd name="T0" fmla="*/ 57 w 21600"/>
                    <a:gd name="T1" fmla="*/ 240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grpSp>
        </p:grpSp>
      </p:grpSp>
      <p:grpSp>
        <p:nvGrpSpPr>
          <p:cNvPr id="6" name="Group 37"/>
          <p:cNvGrpSpPr>
            <a:grpSpLocks/>
          </p:cNvGrpSpPr>
          <p:nvPr/>
        </p:nvGrpSpPr>
        <p:grpSpPr bwMode="auto">
          <a:xfrm>
            <a:off x="1240111" y="3049489"/>
            <a:ext cx="1160859" cy="1408658"/>
            <a:chOff x="0" y="0"/>
            <a:chExt cx="1039" cy="1262"/>
          </a:xfrm>
        </p:grpSpPr>
        <p:sp>
          <p:nvSpPr>
            <p:cNvPr id="27683" name="Oval 21"/>
            <p:cNvSpPr>
              <a:spLocks/>
            </p:cNvSpPr>
            <p:nvPr/>
          </p:nvSpPr>
          <p:spPr bwMode="auto">
            <a:xfrm>
              <a:off x="0" y="0"/>
              <a:ext cx="1039" cy="1082"/>
            </a:xfrm>
            <a:prstGeom prst="ellipse">
              <a:avLst/>
            </a:prstGeom>
            <a:gradFill rotWithShape="0">
              <a:gsLst>
                <a:gs pos="0">
                  <a:srgbClr val="B2B2B2"/>
                </a:gs>
                <a:gs pos="100000">
                  <a:srgbClr val="FFFFFF"/>
                </a:gs>
              </a:gsLst>
              <a:lin ang="5400000" scaled="1"/>
            </a:gradFill>
            <a:ln w="19050">
              <a:noFill/>
              <a:round/>
              <a:headEnd/>
              <a:tailEnd/>
            </a:ln>
          </p:spPr>
          <p:txBody>
            <a:bodyPr lIns="0" tIns="0" rIns="0" bIns="0"/>
            <a:lstStyle/>
            <a:p>
              <a:endParaRPr lang="zh-CN" altLang="en-US">
                <a:ea typeface="宋体" charset="-122"/>
              </a:endParaRPr>
            </a:p>
          </p:txBody>
        </p:sp>
        <p:sp>
          <p:nvSpPr>
            <p:cNvPr id="27684" name="Oval 22"/>
            <p:cNvSpPr>
              <a:spLocks/>
            </p:cNvSpPr>
            <p:nvPr/>
          </p:nvSpPr>
          <p:spPr bwMode="auto">
            <a:xfrm>
              <a:off x="43" y="49"/>
              <a:ext cx="951" cy="988"/>
            </a:xfrm>
            <a:prstGeom prst="ellipse">
              <a:avLst/>
            </a:prstGeom>
            <a:gradFill rotWithShape="0">
              <a:gsLst>
                <a:gs pos="0">
                  <a:srgbClr val="DDDDDD"/>
                </a:gs>
                <a:gs pos="50000">
                  <a:srgbClr val="F6F6F6"/>
                </a:gs>
                <a:gs pos="100000">
                  <a:srgbClr val="DDDDDD"/>
                </a:gs>
              </a:gsLst>
              <a:lin ang="5400000" scaled="1"/>
            </a:gradFill>
            <a:ln w="19050">
              <a:noFill/>
              <a:round/>
              <a:headEnd/>
              <a:tailEnd/>
            </a:ln>
          </p:spPr>
          <p:txBody>
            <a:bodyPr lIns="0" tIns="0" rIns="0" bIns="0"/>
            <a:lstStyle/>
            <a:p>
              <a:endParaRPr lang="zh-CN" altLang="en-US">
                <a:ea typeface="宋体" charset="-122"/>
              </a:endParaRPr>
            </a:p>
          </p:txBody>
        </p:sp>
        <p:pic>
          <p:nvPicPr>
            <p:cNvPr id="27685" name="Picture 23"/>
            <p:cNvPicPr>
              <a:picLocks noChangeArrowheads="1"/>
            </p:cNvPicPr>
            <p:nvPr/>
          </p:nvPicPr>
          <p:blipFill>
            <a:blip r:embed="rId3" cstate="print"/>
            <a:srcRect/>
            <a:stretch>
              <a:fillRect/>
            </a:stretch>
          </p:blipFill>
          <p:spPr bwMode="auto">
            <a:xfrm>
              <a:off x="77" y="84"/>
              <a:ext cx="888" cy="910"/>
            </a:xfrm>
            <a:prstGeom prst="rect">
              <a:avLst/>
            </a:prstGeom>
            <a:noFill/>
            <a:ln w="9525">
              <a:noFill/>
              <a:miter lim="800000"/>
              <a:headEnd/>
              <a:tailEnd/>
            </a:ln>
          </p:spPr>
        </p:pic>
        <p:sp>
          <p:nvSpPr>
            <p:cNvPr id="27686" name="Oval 24"/>
            <p:cNvSpPr>
              <a:spLocks/>
            </p:cNvSpPr>
            <p:nvPr/>
          </p:nvSpPr>
          <p:spPr bwMode="auto">
            <a:xfrm>
              <a:off x="78" y="84"/>
              <a:ext cx="881" cy="913"/>
            </a:xfrm>
            <a:prstGeom prst="ellipse">
              <a:avLst/>
            </a:prstGeom>
            <a:gradFill rotWithShape="0">
              <a:gsLst>
                <a:gs pos="0">
                  <a:srgbClr val="284335">
                    <a:alpha val="89998"/>
                  </a:srgbClr>
                </a:gs>
                <a:gs pos="50000">
                  <a:srgbClr val="99FFCC">
                    <a:alpha val="89998"/>
                  </a:srgbClr>
                </a:gs>
                <a:gs pos="100000">
                  <a:srgbClr val="284335">
                    <a:alpha val="89998"/>
                  </a:srgbClr>
                </a:gs>
              </a:gsLst>
              <a:lin ang="5400000" scaled="1"/>
            </a:gradFill>
            <a:ln w="9525">
              <a:noFill/>
              <a:round/>
              <a:headEnd/>
              <a:tailEnd/>
            </a:ln>
          </p:spPr>
          <p:txBody>
            <a:bodyPr lIns="0" tIns="0" rIns="0" bIns="0"/>
            <a:lstStyle/>
            <a:p>
              <a:endParaRPr lang="zh-CN" altLang="en-US">
                <a:ea typeface="宋体" charset="-122"/>
              </a:endParaRPr>
            </a:p>
          </p:txBody>
        </p:sp>
        <p:sp>
          <p:nvSpPr>
            <p:cNvPr id="27687" name="Freeform 25"/>
            <p:cNvSpPr>
              <a:spLocks/>
            </p:cNvSpPr>
            <p:nvPr/>
          </p:nvSpPr>
          <p:spPr bwMode="auto">
            <a:xfrm>
              <a:off x="169" y="103"/>
              <a:ext cx="692" cy="317"/>
            </a:xfrm>
            <a:custGeom>
              <a:avLst/>
              <a:gdLst>
                <a:gd name="T0" fmla="*/ 21273 w 21600"/>
                <a:gd name="T1" fmla="*/ 12165 h 21600"/>
                <a:gd name="T2" fmla="*/ 21535 w 21600"/>
                <a:gd name="T3" fmla="*/ 13409 h 21600"/>
                <a:gd name="T4" fmla="*/ 21600 w 21600"/>
                <a:gd name="T5" fmla="*/ 14592 h 21600"/>
                <a:gd name="T6" fmla="*/ 21502 w 21600"/>
                <a:gd name="T7" fmla="*/ 15654 h 21600"/>
                <a:gd name="T8" fmla="*/ 21224 w 21600"/>
                <a:gd name="T9" fmla="*/ 16685 h 21600"/>
                <a:gd name="T10" fmla="*/ 20799 w 21600"/>
                <a:gd name="T11" fmla="*/ 17565 h 21600"/>
                <a:gd name="T12" fmla="*/ 20259 w 21600"/>
                <a:gd name="T13" fmla="*/ 18324 h 21600"/>
                <a:gd name="T14" fmla="*/ 19556 w 21600"/>
                <a:gd name="T15" fmla="*/ 19052 h 21600"/>
                <a:gd name="T16" fmla="*/ 18755 w 21600"/>
                <a:gd name="T17" fmla="*/ 19689 h 21600"/>
                <a:gd name="T18" fmla="*/ 17856 w 21600"/>
                <a:gd name="T19" fmla="*/ 20235 h 21600"/>
                <a:gd name="T20" fmla="*/ 16858 w 21600"/>
                <a:gd name="T21" fmla="*/ 20720 h 21600"/>
                <a:gd name="T22" fmla="*/ 15812 w 21600"/>
                <a:gd name="T23" fmla="*/ 21054 h 21600"/>
                <a:gd name="T24" fmla="*/ 14651 w 21600"/>
                <a:gd name="T25" fmla="*/ 21357 h 21600"/>
                <a:gd name="T26" fmla="*/ 13473 w 21600"/>
                <a:gd name="T27" fmla="*/ 21539 h 21600"/>
                <a:gd name="T28" fmla="*/ 12999 w 21600"/>
                <a:gd name="T29" fmla="*/ 21600 h 21600"/>
                <a:gd name="T30" fmla="*/ 7783 w 21600"/>
                <a:gd name="T31" fmla="*/ 21600 h 21600"/>
                <a:gd name="T32" fmla="*/ 7718 w 21600"/>
                <a:gd name="T33" fmla="*/ 21600 h 21600"/>
                <a:gd name="T34" fmla="*/ 6688 w 21600"/>
                <a:gd name="T35" fmla="*/ 21479 h 21600"/>
                <a:gd name="T36" fmla="*/ 5690 w 21600"/>
                <a:gd name="T37" fmla="*/ 21357 h 21600"/>
                <a:gd name="T38" fmla="*/ 4742 w 21600"/>
                <a:gd name="T39" fmla="*/ 21115 h 21600"/>
                <a:gd name="T40" fmla="*/ 3843 w 21600"/>
                <a:gd name="T41" fmla="*/ 20902 h 21600"/>
                <a:gd name="T42" fmla="*/ 3041 w 21600"/>
                <a:gd name="T43" fmla="*/ 20538 h 21600"/>
                <a:gd name="T44" fmla="*/ 2306 w 21600"/>
                <a:gd name="T45" fmla="*/ 20113 h 21600"/>
                <a:gd name="T46" fmla="*/ 1668 w 21600"/>
                <a:gd name="T47" fmla="*/ 19658 h 21600"/>
                <a:gd name="T48" fmla="*/ 1096 w 21600"/>
                <a:gd name="T49" fmla="*/ 19112 h 21600"/>
                <a:gd name="T50" fmla="*/ 638 w 21600"/>
                <a:gd name="T51" fmla="*/ 18445 h 21600"/>
                <a:gd name="T52" fmla="*/ 294 w 21600"/>
                <a:gd name="T53" fmla="*/ 17687 h 21600"/>
                <a:gd name="T54" fmla="*/ 98 w 21600"/>
                <a:gd name="T55" fmla="*/ 16807 h 21600"/>
                <a:gd name="T56" fmla="*/ 0 w 21600"/>
                <a:gd name="T57" fmla="*/ 15897 h 21600"/>
                <a:gd name="T58" fmla="*/ 0 w 21600"/>
                <a:gd name="T59" fmla="*/ 15775 h 21600"/>
                <a:gd name="T60" fmla="*/ 65 w 21600"/>
                <a:gd name="T61" fmla="*/ 14774 h 21600"/>
                <a:gd name="T62" fmla="*/ 262 w 21600"/>
                <a:gd name="T63" fmla="*/ 13530 h 21600"/>
                <a:gd name="T64" fmla="*/ 834 w 21600"/>
                <a:gd name="T65" fmla="*/ 11225 h 21600"/>
                <a:gd name="T66" fmla="*/ 1537 w 21600"/>
                <a:gd name="T67" fmla="*/ 9071 h 21600"/>
                <a:gd name="T68" fmla="*/ 2404 w 21600"/>
                <a:gd name="T69" fmla="*/ 7129 h 21600"/>
                <a:gd name="T70" fmla="*/ 3336 w 21600"/>
                <a:gd name="T71" fmla="*/ 5339 h 21600"/>
                <a:gd name="T72" fmla="*/ 4415 w 21600"/>
                <a:gd name="T73" fmla="*/ 3792 h 21600"/>
                <a:gd name="T74" fmla="*/ 5576 w 21600"/>
                <a:gd name="T75" fmla="*/ 2488 h 21600"/>
                <a:gd name="T76" fmla="*/ 6786 w 21600"/>
                <a:gd name="T77" fmla="*/ 1426 h 21600"/>
                <a:gd name="T78" fmla="*/ 8127 w 21600"/>
                <a:gd name="T79" fmla="*/ 637 h 21600"/>
                <a:gd name="T80" fmla="*/ 9500 w 21600"/>
                <a:gd name="T81" fmla="*/ 182 h 21600"/>
                <a:gd name="T82" fmla="*/ 10906 w 21600"/>
                <a:gd name="T83" fmla="*/ 0 h 21600"/>
                <a:gd name="T84" fmla="*/ 10906 w 21600"/>
                <a:gd name="T85" fmla="*/ 0 h 21600"/>
                <a:gd name="T86" fmla="*/ 12411 w 21600"/>
                <a:gd name="T87" fmla="*/ 182 h 21600"/>
                <a:gd name="T88" fmla="*/ 13850 w 21600"/>
                <a:gd name="T89" fmla="*/ 698 h 21600"/>
                <a:gd name="T90" fmla="*/ 15239 w 21600"/>
                <a:gd name="T91" fmla="*/ 1608 h 21600"/>
                <a:gd name="T92" fmla="*/ 16515 w 21600"/>
                <a:gd name="T93" fmla="*/ 2730 h 21600"/>
                <a:gd name="T94" fmla="*/ 17692 w 21600"/>
                <a:gd name="T95" fmla="*/ 4156 h 21600"/>
                <a:gd name="T96" fmla="*/ 18788 w 21600"/>
                <a:gd name="T97" fmla="*/ 5885 h 21600"/>
                <a:gd name="T98" fmla="*/ 19752 w 21600"/>
                <a:gd name="T99" fmla="*/ 7766 h 21600"/>
                <a:gd name="T100" fmla="*/ 20570 w 21600"/>
                <a:gd name="T101" fmla="*/ 9860 h 21600"/>
                <a:gd name="T102" fmla="*/ 21273 w 21600"/>
                <a:gd name="T103" fmla="*/ 12165 h 21600"/>
                <a:gd name="T104" fmla="*/ 21273 w 21600"/>
                <a:gd name="T105" fmla="*/ 12165 h 21600"/>
                <a:gd name="T106" fmla="*/ 21273 w 21600"/>
                <a:gd name="T107" fmla="*/ 12165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273" y="12165"/>
                  </a:moveTo>
                  <a:lnTo>
                    <a:pt x="21535" y="13409"/>
                  </a:lnTo>
                  <a:lnTo>
                    <a:pt x="21600" y="14592"/>
                  </a:lnTo>
                  <a:lnTo>
                    <a:pt x="21502" y="15654"/>
                  </a:lnTo>
                  <a:lnTo>
                    <a:pt x="21224" y="16685"/>
                  </a:lnTo>
                  <a:lnTo>
                    <a:pt x="20799" y="17565"/>
                  </a:lnTo>
                  <a:lnTo>
                    <a:pt x="20259" y="18324"/>
                  </a:lnTo>
                  <a:lnTo>
                    <a:pt x="19556" y="19052"/>
                  </a:lnTo>
                  <a:lnTo>
                    <a:pt x="18755" y="19689"/>
                  </a:lnTo>
                  <a:lnTo>
                    <a:pt x="17856" y="20235"/>
                  </a:lnTo>
                  <a:lnTo>
                    <a:pt x="16858" y="20720"/>
                  </a:lnTo>
                  <a:lnTo>
                    <a:pt x="15812" y="21054"/>
                  </a:lnTo>
                  <a:lnTo>
                    <a:pt x="14651" y="21357"/>
                  </a:lnTo>
                  <a:lnTo>
                    <a:pt x="13473" y="21539"/>
                  </a:lnTo>
                  <a:lnTo>
                    <a:pt x="12999" y="21600"/>
                  </a:lnTo>
                  <a:lnTo>
                    <a:pt x="7783" y="21600"/>
                  </a:lnTo>
                  <a:lnTo>
                    <a:pt x="7718" y="21600"/>
                  </a:lnTo>
                  <a:lnTo>
                    <a:pt x="6688" y="21479"/>
                  </a:lnTo>
                  <a:lnTo>
                    <a:pt x="5690" y="21357"/>
                  </a:lnTo>
                  <a:lnTo>
                    <a:pt x="4742" y="21115"/>
                  </a:lnTo>
                  <a:lnTo>
                    <a:pt x="3843" y="20902"/>
                  </a:lnTo>
                  <a:lnTo>
                    <a:pt x="3041" y="20538"/>
                  </a:lnTo>
                  <a:lnTo>
                    <a:pt x="2306" y="20113"/>
                  </a:lnTo>
                  <a:lnTo>
                    <a:pt x="1668" y="19658"/>
                  </a:lnTo>
                  <a:lnTo>
                    <a:pt x="1096" y="19112"/>
                  </a:lnTo>
                  <a:lnTo>
                    <a:pt x="638" y="18445"/>
                  </a:lnTo>
                  <a:lnTo>
                    <a:pt x="294" y="17687"/>
                  </a:lnTo>
                  <a:lnTo>
                    <a:pt x="98" y="16807"/>
                  </a:lnTo>
                  <a:lnTo>
                    <a:pt x="0" y="15897"/>
                  </a:lnTo>
                  <a:lnTo>
                    <a:pt x="0" y="15775"/>
                  </a:lnTo>
                  <a:lnTo>
                    <a:pt x="65" y="14774"/>
                  </a:lnTo>
                  <a:lnTo>
                    <a:pt x="262" y="13530"/>
                  </a:lnTo>
                  <a:lnTo>
                    <a:pt x="834" y="11225"/>
                  </a:lnTo>
                  <a:lnTo>
                    <a:pt x="1537" y="9071"/>
                  </a:lnTo>
                  <a:lnTo>
                    <a:pt x="2404" y="7129"/>
                  </a:lnTo>
                  <a:lnTo>
                    <a:pt x="3336" y="5339"/>
                  </a:lnTo>
                  <a:lnTo>
                    <a:pt x="4415" y="3792"/>
                  </a:lnTo>
                  <a:lnTo>
                    <a:pt x="5576" y="2488"/>
                  </a:lnTo>
                  <a:lnTo>
                    <a:pt x="6786" y="1426"/>
                  </a:lnTo>
                  <a:lnTo>
                    <a:pt x="8127" y="637"/>
                  </a:lnTo>
                  <a:lnTo>
                    <a:pt x="9500" y="182"/>
                  </a:lnTo>
                  <a:lnTo>
                    <a:pt x="10906" y="0"/>
                  </a:lnTo>
                  <a:lnTo>
                    <a:pt x="12411" y="182"/>
                  </a:lnTo>
                  <a:lnTo>
                    <a:pt x="13850" y="698"/>
                  </a:lnTo>
                  <a:lnTo>
                    <a:pt x="15239" y="1608"/>
                  </a:lnTo>
                  <a:lnTo>
                    <a:pt x="16515" y="2730"/>
                  </a:lnTo>
                  <a:lnTo>
                    <a:pt x="17692" y="4156"/>
                  </a:lnTo>
                  <a:lnTo>
                    <a:pt x="18788" y="5885"/>
                  </a:lnTo>
                  <a:lnTo>
                    <a:pt x="19752" y="7766"/>
                  </a:lnTo>
                  <a:lnTo>
                    <a:pt x="20570" y="9860"/>
                  </a:lnTo>
                  <a:lnTo>
                    <a:pt x="21273" y="12165"/>
                  </a:lnTo>
                  <a:close/>
                  <a:moveTo>
                    <a:pt x="21273" y="12165"/>
                  </a:moveTo>
                </a:path>
              </a:pathLst>
            </a:custGeom>
            <a:gradFill rotWithShape="0">
              <a:gsLst>
                <a:gs pos="0">
                  <a:srgbClr val="FFFFFF"/>
                </a:gs>
                <a:gs pos="100000">
                  <a:srgbClr val="99FFCC">
                    <a:alpha val="17998"/>
                  </a:srgbClr>
                </a:gs>
              </a:gsLst>
              <a:lin ang="5400000" scaled="1"/>
            </a:gradFill>
            <a:ln w="3175" cap="flat">
              <a:noFill/>
              <a:round/>
              <a:headEnd type="none" w="med" len="med"/>
              <a:tailEnd type="none" w="med" len="med"/>
            </a:ln>
          </p:spPr>
          <p:txBody>
            <a:bodyPr lIns="0" tIns="0" rIns="0" bIns="0"/>
            <a:lstStyle/>
            <a:p>
              <a:endParaRPr lang="zh-CN" altLang="en-US"/>
            </a:p>
          </p:txBody>
        </p:sp>
        <p:grpSp>
          <p:nvGrpSpPr>
            <p:cNvPr id="7" name="Group 36"/>
            <p:cNvGrpSpPr>
              <a:grpSpLocks/>
            </p:cNvGrpSpPr>
            <p:nvPr/>
          </p:nvGrpSpPr>
          <p:grpSpPr bwMode="auto">
            <a:xfrm rot="9480000">
              <a:off x="101" y="598"/>
              <a:ext cx="802" cy="533"/>
              <a:chOff x="0" y="0"/>
              <a:chExt cx="802" cy="533"/>
            </a:xfrm>
          </p:grpSpPr>
          <p:grpSp>
            <p:nvGrpSpPr>
              <p:cNvPr id="8" name="Group 30"/>
              <p:cNvGrpSpPr>
                <a:grpSpLocks/>
              </p:cNvGrpSpPr>
              <p:nvPr/>
            </p:nvGrpSpPr>
            <p:grpSpPr bwMode="auto">
              <a:xfrm>
                <a:off x="0" y="68"/>
                <a:ext cx="644" cy="305"/>
                <a:chOff x="0" y="0"/>
                <a:chExt cx="644" cy="304"/>
              </a:xfrm>
            </p:grpSpPr>
            <p:sp>
              <p:nvSpPr>
                <p:cNvPr id="27695" name="AutoShape 26"/>
                <p:cNvSpPr>
                  <a:spLocks/>
                </p:cNvSpPr>
                <p:nvPr/>
              </p:nvSpPr>
              <p:spPr bwMode="auto">
                <a:xfrm rot="5280000">
                  <a:off x="176" y="-111"/>
                  <a:ext cx="118"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96" name="AutoShape 27"/>
                <p:cNvSpPr>
                  <a:spLocks/>
                </p:cNvSpPr>
                <p:nvPr/>
              </p:nvSpPr>
              <p:spPr bwMode="auto">
                <a:xfrm rot="6120001">
                  <a:off x="252" y="-109"/>
                  <a:ext cx="119"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97" name="AutoShape 28"/>
                <p:cNvSpPr>
                  <a:spLocks/>
                </p:cNvSpPr>
                <p:nvPr/>
              </p:nvSpPr>
              <p:spPr bwMode="auto">
                <a:xfrm rot="6420001">
                  <a:off x="297" y="-97"/>
                  <a:ext cx="118"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98" name="AutoShape 29"/>
                <p:cNvSpPr>
                  <a:spLocks/>
                </p:cNvSpPr>
                <p:nvPr/>
              </p:nvSpPr>
              <p:spPr bwMode="auto">
                <a:xfrm rot="6899999">
                  <a:off x="348" y="-82"/>
                  <a:ext cx="118" cy="467"/>
                </a:xfrm>
                <a:custGeom>
                  <a:avLst/>
                  <a:gdLst>
                    <a:gd name="T0" fmla="*/ 59 w 21600"/>
                    <a:gd name="T1" fmla="*/ 234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grpSp>
          <p:grpSp>
            <p:nvGrpSpPr>
              <p:cNvPr id="9" name="Group 35"/>
              <p:cNvGrpSpPr>
                <a:grpSpLocks/>
              </p:cNvGrpSpPr>
              <p:nvPr/>
            </p:nvGrpSpPr>
            <p:grpSpPr bwMode="auto">
              <a:xfrm rot="1379999">
                <a:off x="123" y="113"/>
                <a:ext cx="645" cy="306"/>
                <a:chOff x="0" y="0"/>
                <a:chExt cx="645" cy="305"/>
              </a:xfrm>
            </p:grpSpPr>
            <p:sp>
              <p:nvSpPr>
                <p:cNvPr id="27691" name="AutoShape 31"/>
                <p:cNvSpPr>
                  <a:spLocks/>
                </p:cNvSpPr>
                <p:nvPr/>
              </p:nvSpPr>
              <p:spPr bwMode="auto">
                <a:xfrm rot="5280000">
                  <a:off x="175" y="-106"/>
                  <a:ext cx="119"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92" name="AutoShape 32"/>
                <p:cNvSpPr>
                  <a:spLocks/>
                </p:cNvSpPr>
                <p:nvPr/>
              </p:nvSpPr>
              <p:spPr bwMode="auto">
                <a:xfrm rot="6059999">
                  <a:off x="252" y="-107"/>
                  <a:ext cx="119"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93" name="AutoShape 33"/>
                <p:cNvSpPr>
                  <a:spLocks/>
                </p:cNvSpPr>
                <p:nvPr/>
              </p:nvSpPr>
              <p:spPr bwMode="auto">
                <a:xfrm rot="6359999">
                  <a:off x="297" y="-96"/>
                  <a:ext cx="119" cy="467"/>
                </a:xfrm>
                <a:custGeom>
                  <a:avLst/>
                  <a:gdLst>
                    <a:gd name="T0" fmla="*/ 59 w 21600"/>
                    <a:gd name="T1" fmla="*/ 234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94" name="AutoShape 34"/>
                <p:cNvSpPr>
                  <a:spLocks/>
                </p:cNvSpPr>
                <p:nvPr/>
              </p:nvSpPr>
              <p:spPr bwMode="auto">
                <a:xfrm rot="6899999">
                  <a:off x="348" y="-81"/>
                  <a:ext cx="119" cy="467"/>
                </a:xfrm>
                <a:custGeom>
                  <a:avLst/>
                  <a:gdLst>
                    <a:gd name="T0" fmla="*/ 59 w 21600"/>
                    <a:gd name="T1" fmla="*/ 234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grpSp>
        </p:grpSp>
      </p:grpSp>
      <p:sp>
        <p:nvSpPr>
          <p:cNvPr id="27655" name="Line 38"/>
          <p:cNvSpPr>
            <a:spLocks noChangeShapeType="1"/>
          </p:cNvSpPr>
          <p:nvPr/>
        </p:nvSpPr>
        <p:spPr bwMode="auto">
          <a:xfrm>
            <a:off x="3780607" y="2694533"/>
            <a:ext cx="810369" cy="398488"/>
          </a:xfrm>
          <a:prstGeom prst="line">
            <a:avLst/>
          </a:prstGeom>
          <a:noFill/>
          <a:ln w="76200" cap="rnd">
            <a:solidFill>
              <a:schemeClr val="tx1"/>
            </a:solidFill>
            <a:prstDash val="sysDot"/>
            <a:round/>
            <a:headEnd/>
            <a:tailEnd type="triangle" w="med" len="med"/>
          </a:ln>
        </p:spPr>
        <p:txBody>
          <a:bodyPr lIns="0" tIns="0" rIns="0" bIns="0"/>
          <a:lstStyle/>
          <a:p>
            <a:endParaRPr lang="zh-CN" altLang="en-US"/>
          </a:p>
        </p:txBody>
      </p:sp>
      <p:sp>
        <p:nvSpPr>
          <p:cNvPr id="27656" name="Line 39"/>
          <p:cNvSpPr>
            <a:spLocks noChangeShapeType="1"/>
          </p:cNvSpPr>
          <p:nvPr/>
        </p:nvSpPr>
        <p:spPr bwMode="auto">
          <a:xfrm>
            <a:off x="3317379" y="3658939"/>
            <a:ext cx="1099468" cy="1117"/>
          </a:xfrm>
          <a:prstGeom prst="line">
            <a:avLst/>
          </a:prstGeom>
          <a:noFill/>
          <a:ln w="76200" cap="rnd">
            <a:solidFill>
              <a:schemeClr val="tx1"/>
            </a:solidFill>
            <a:prstDash val="sysDot"/>
            <a:round/>
            <a:headEnd/>
            <a:tailEnd type="triangle" w="med" len="med"/>
          </a:ln>
        </p:spPr>
        <p:txBody>
          <a:bodyPr lIns="0" tIns="0" rIns="0" bIns="0"/>
          <a:lstStyle/>
          <a:p>
            <a:endParaRPr lang="zh-CN" altLang="en-US"/>
          </a:p>
        </p:txBody>
      </p:sp>
      <p:sp>
        <p:nvSpPr>
          <p:cNvPr id="27657" name="Line 40"/>
          <p:cNvSpPr>
            <a:spLocks noChangeShapeType="1"/>
          </p:cNvSpPr>
          <p:nvPr/>
        </p:nvSpPr>
        <p:spPr bwMode="auto">
          <a:xfrm rot="10800000" flipH="1">
            <a:off x="3759398" y="4328666"/>
            <a:ext cx="844972" cy="339328"/>
          </a:xfrm>
          <a:prstGeom prst="line">
            <a:avLst/>
          </a:prstGeom>
          <a:noFill/>
          <a:ln w="76200" cap="rnd">
            <a:solidFill>
              <a:schemeClr val="tx1"/>
            </a:solidFill>
            <a:prstDash val="sysDot"/>
            <a:round/>
            <a:headEnd/>
            <a:tailEnd type="triangle" w="med" len="med"/>
          </a:ln>
        </p:spPr>
        <p:txBody>
          <a:bodyPr lIns="0" tIns="0" rIns="0" bIns="0"/>
          <a:lstStyle/>
          <a:p>
            <a:endParaRPr lang="zh-CN" altLang="en-US"/>
          </a:p>
        </p:txBody>
      </p:sp>
      <p:sp>
        <p:nvSpPr>
          <p:cNvPr id="27658" name="Line 41"/>
          <p:cNvSpPr>
            <a:spLocks noChangeShapeType="1"/>
          </p:cNvSpPr>
          <p:nvPr/>
        </p:nvSpPr>
        <p:spPr bwMode="auto">
          <a:xfrm>
            <a:off x="5469434" y="3779490"/>
            <a:ext cx="772418" cy="1117"/>
          </a:xfrm>
          <a:prstGeom prst="line">
            <a:avLst/>
          </a:prstGeom>
          <a:noFill/>
          <a:ln w="9525">
            <a:solidFill>
              <a:srgbClr val="C0C0C0"/>
            </a:solidFill>
            <a:prstDash val="sysDot"/>
            <a:round/>
            <a:headEnd/>
            <a:tailEnd/>
          </a:ln>
        </p:spPr>
        <p:txBody>
          <a:bodyPr lIns="0" tIns="0" rIns="0" bIns="0"/>
          <a:lstStyle/>
          <a:p>
            <a:endParaRPr lang="zh-CN" altLang="en-US"/>
          </a:p>
        </p:txBody>
      </p:sp>
      <p:sp>
        <p:nvSpPr>
          <p:cNvPr id="27659" name="AutoShape 42"/>
          <p:cNvSpPr>
            <a:spLocks/>
          </p:cNvSpPr>
          <p:nvPr/>
        </p:nvSpPr>
        <p:spPr bwMode="auto">
          <a:xfrm>
            <a:off x="4597674" y="2667745"/>
            <a:ext cx="2135311" cy="2060525"/>
          </a:xfrm>
          <a:custGeom>
            <a:avLst/>
            <a:gdLst>
              <a:gd name="T0" fmla="*/ 1518443 w 21600"/>
              <a:gd name="T1" fmla="*/ 1465263 h 21600"/>
              <a:gd name="T2" fmla="*/ 0 60000 65536"/>
              <a:gd name="T3" fmla="*/ 0 w 21600"/>
              <a:gd name="T4" fmla="*/ 0 h 21600"/>
              <a:gd name="T5" fmla="*/ 21600 w 21600"/>
              <a:gd name="T6" fmla="*/ 21600 h 21600"/>
            </a:gdLst>
            <a:ahLst/>
            <a:cxnLst>
              <a:cxn ang="T2">
                <a:pos x="T0" y="T1"/>
              </a:cxn>
            </a:cxnLst>
            <a:rect l="T3" t="T4" r="T5" b="T6"/>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moveTo>
                  <a:pt x="5400" y="10800"/>
                </a:moveTo>
              </a:path>
            </a:pathLst>
          </a:custGeom>
          <a:gradFill rotWithShape="0">
            <a:gsLst>
              <a:gs pos="0">
                <a:srgbClr val="FFFFFF"/>
              </a:gs>
              <a:gs pos="50000">
                <a:srgbClr val="6D82A9"/>
              </a:gs>
              <a:gs pos="100000">
                <a:srgbClr val="FFFFFF"/>
              </a:gs>
            </a:gsLst>
            <a:lin ang="0" scaled="1"/>
          </a:gradFill>
          <a:ln w="9525" cap="flat">
            <a:noFill/>
            <a:round/>
            <a:headEnd type="none" w="med" len="med"/>
            <a:tailEnd type="none" w="med" len="med"/>
          </a:ln>
        </p:spPr>
        <p:txBody>
          <a:bodyPr lIns="0" tIns="0" rIns="0" bIns="0"/>
          <a:lstStyle/>
          <a:p>
            <a:endParaRPr lang="zh-CN" altLang="en-US"/>
          </a:p>
        </p:txBody>
      </p:sp>
      <p:sp>
        <p:nvSpPr>
          <p:cNvPr id="27660" name="AutoShape 43"/>
          <p:cNvSpPr>
            <a:spLocks/>
          </p:cNvSpPr>
          <p:nvPr/>
        </p:nvSpPr>
        <p:spPr bwMode="auto">
          <a:xfrm>
            <a:off x="4750594" y="2834060"/>
            <a:ext cx="1818308" cy="1734592"/>
          </a:xfrm>
          <a:custGeom>
            <a:avLst/>
            <a:gdLst>
              <a:gd name="T0" fmla="*/ 1293019 w 21600"/>
              <a:gd name="T1" fmla="*/ 1233488 h 21600"/>
              <a:gd name="T2" fmla="*/ 0 60000 65536"/>
              <a:gd name="T3" fmla="*/ 0 w 21600"/>
              <a:gd name="T4" fmla="*/ 0 h 21600"/>
              <a:gd name="T5" fmla="*/ 21600 w 21600"/>
              <a:gd name="T6" fmla="*/ 21600 h 21600"/>
            </a:gdLst>
            <a:ahLst/>
            <a:cxnLst>
              <a:cxn ang="T2">
                <a:pos x="T0" y="T1"/>
              </a:cxn>
            </a:cxnLst>
            <a:rect l="T3" t="T4" r="T5" b="T6"/>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816" y="10800"/>
                </a:moveTo>
                <a:cubicBezTo>
                  <a:pt x="2816" y="15209"/>
                  <a:pt x="6391" y="18784"/>
                  <a:pt x="10800" y="18784"/>
                </a:cubicBezTo>
                <a:cubicBezTo>
                  <a:pt x="15209" y="18784"/>
                  <a:pt x="18784" y="15209"/>
                  <a:pt x="18784" y="10800"/>
                </a:cubicBezTo>
                <a:cubicBezTo>
                  <a:pt x="18784" y="6391"/>
                  <a:pt x="15209" y="2816"/>
                  <a:pt x="10800" y="2816"/>
                </a:cubicBezTo>
                <a:cubicBezTo>
                  <a:pt x="6391" y="2816"/>
                  <a:pt x="2816" y="6391"/>
                  <a:pt x="2816" y="10800"/>
                </a:cubicBezTo>
                <a:close/>
                <a:moveTo>
                  <a:pt x="2816" y="10800"/>
                </a:moveTo>
              </a:path>
            </a:pathLst>
          </a:custGeom>
          <a:gradFill rotWithShape="0">
            <a:gsLst>
              <a:gs pos="0">
                <a:srgbClr val="FFFFFF">
                  <a:alpha val="79999"/>
                </a:srgbClr>
              </a:gs>
              <a:gs pos="50000">
                <a:srgbClr val="6D82A9">
                  <a:alpha val="79999"/>
                </a:srgbClr>
              </a:gs>
              <a:gs pos="100000">
                <a:srgbClr val="FFFFFF">
                  <a:alpha val="79999"/>
                </a:srgbClr>
              </a:gs>
            </a:gsLst>
            <a:lin ang="5400000" scaled="1"/>
          </a:gradFill>
          <a:ln w="9525" cap="flat">
            <a:noFill/>
            <a:round/>
            <a:headEnd type="none" w="med" len="med"/>
            <a:tailEnd type="none" w="med" len="med"/>
          </a:ln>
        </p:spPr>
        <p:txBody>
          <a:bodyPr lIns="0" tIns="0" rIns="0" bIns="0"/>
          <a:lstStyle/>
          <a:p>
            <a:endParaRPr lang="zh-CN" altLang="en-US"/>
          </a:p>
        </p:txBody>
      </p:sp>
      <p:sp>
        <p:nvSpPr>
          <p:cNvPr id="27661" name="Oval 44"/>
          <p:cNvSpPr>
            <a:spLocks/>
          </p:cNvSpPr>
          <p:nvPr/>
        </p:nvSpPr>
        <p:spPr bwMode="auto">
          <a:xfrm>
            <a:off x="4923607" y="2965773"/>
            <a:ext cx="1473398" cy="1473398"/>
          </a:xfrm>
          <a:prstGeom prst="ellipse">
            <a:avLst/>
          </a:prstGeom>
          <a:solidFill>
            <a:srgbClr val="CADBFE">
              <a:alpha val="79999"/>
            </a:srgbClr>
          </a:solidFill>
          <a:ln w="9525">
            <a:noFill/>
            <a:round/>
            <a:headEnd/>
            <a:tailEnd/>
          </a:ln>
        </p:spPr>
        <p:txBody>
          <a:bodyPr lIns="0" tIns="0" rIns="0" bIns="0"/>
          <a:lstStyle/>
          <a:p>
            <a:endParaRPr lang="zh-CN" altLang="en-US">
              <a:ea typeface="宋体" charset="-122"/>
            </a:endParaRPr>
          </a:p>
        </p:txBody>
      </p:sp>
      <p:sp>
        <p:nvSpPr>
          <p:cNvPr id="28717" name="Rectangle 45"/>
          <p:cNvSpPr>
            <a:spLocks/>
          </p:cNvSpPr>
          <p:nvPr/>
        </p:nvSpPr>
        <p:spPr bwMode="auto">
          <a:xfrm>
            <a:off x="2490267" y="2292697"/>
            <a:ext cx="1026914" cy="598289"/>
          </a:xfrm>
          <a:prstGeom prst="rect">
            <a:avLst/>
          </a:prstGeom>
          <a:noFill/>
          <a:ln w="12700" cap="flat">
            <a:noFill/>
            <a:miter lim="800000"/>
            <a:headEnd type="none" w="med" len="med"/>
            <a:tailEnd type="none" w="med" len="med"/>
          </a:ln>
          <a:effectLst>
            <a:outerShdw dist="12700" dir="2700000" algn="ctr" rotWithShape="0">
              <a:srgbClr val="FFFFFF">
                <a:alpha val="50000"/>
              </a:srgbClr>
            </a:outerShdw>
          </a:effectLst>
        </p:spPr>
        <p:txBody>
          <a:bodyPr lIns="0" tIns="0" rIns="28573" bIns="0"/>
          <a:lstStyle/>
          <a:p>
            <a:pPr marL="27905">
              <a:lnSpc>
                <a:spcPct val="60000"/>
              </a:lnSpc>
              <a:spcBef>
                <a:spcPts val="984"/>
              </a:spcBef>
              <a:defRPr/>
            </a:pPr>
            <a:r>
              <a:rPr lang="en-US" altLang="zh-CN" sz="1700" dirty="0">
                <a:solidFill>
                  <a:srgbClr val="333333"/>
                </a:solidFill>
                <a:latin typeface="Arial Bold" charset="0"/>
                <a:ea typeface="宋体" charset="-122"/>
                <a:cs typeface="Arial Bold" charset="0"/>
                <a:sym typeface="Arial Bold" charset="0"/>
              </a:rPr>
              <a:t>Text </a:t>
            </a:r>
          </a:p>
          <a:p>
            <a:pPr marL="27905">
              <a:lnSpc>
                <a:spcPct val="60000"/>
              </a:lnSpc>
              <a:spcBef>
                <a:spcPts val="984"/>
              </a:spcBef>
              <a:defRPr/>
            </a:pPr>
            <a:r>
              <a:rPr lang="en-US" altLang="zh-CN" sz="1700" dirty="0">
                <a:solidFill>
                  <a:srgbClr val="333333"/>
                </a:solidFill>
                <a:latin typeface="Arial Bold" charset="0"/>
                <a:ea typeface="宋体" charset="-122"/>
                <a:cs typeface="Arial Bold" charset="0"/>
                <a:sym typeface="Arial Bold" charset="0"/>
              </a:rPr>
              <a:t>in here</a:t>
            </a:r>
          </a:p>
        </p:txBody>
      </p:sp>
      <p:sp>
        <p:nvSpPr>
          <p:cNvPr id="28718" name="Rectangle 46"/>
          <p:cNvSpPr>
            <a:spLocks/>
          </p:cNvSpPr>
          <p:nvPr/>
        </p:nvSpPr>
        <p:spPr bwMode="auto">
          <a:xfrm>
            <a:off x="1300386" y="3620517"/>
            <a:ext cx="1026914" cy="312539"/>
          </a:xfrm>
          <a:prstGeom prst="rect">
            <a:avLst/>
          </a:prstGeom>
          <a:noFill/>
          <a:ln w="12700" cap="flat">
            <a:noFill/>
            <a:miter lim="800000"/>
            <a:headEnd type="none" w="med" len="med"/>
            <a:tailEnd type="none" w="med" len="med"/>
          </a:ln>
          <a:effectLst>
            <a:outerShdw dist="12700" dir="2700000" algn="ctr" rotWithShape="0">
              <a:srgbClr val="FFFFFF">
                <a:alpha val="50000"/>
              </a:srgbClr>
            </a:outerShdw>
          </a:effectLst>
        </p:spPr>
        <p:txBody>
          <a:bodyPr lIns="0" tIns="0" rIns="28573" bIns="0"/>
          <a:lstStyle/>
          <a:p>
            <a:pPr marL="27905" algn="ctr">
              <a:lnSpc>
                <a:spcPct val="60000"/>
              </a:lnSpc>
              <a:spcBef>
                <a:spcPts val="984"/>
              </a:spcBef>
              <a:defRPr/>
            </a:pPr>
            <a:r>
              <a:rPr lang="zh-CN" altLang="en-US" sz="1700" b="1" dirty="0">
                <a:solidFill>
                  <a:srgbClr val="333333"/>
                </a:solidFill>
                <a:latin typeface="Arial Bold" charset="0"/>
                <a:ea typeface="宋体" charset="-122"/>
                <a:sym typeface="Arial Bold" charset="0"/>
              </a:rPr>
              <a:t>确定差距</a:t>
            </a:r>
          </a:p>
        </p:txBody>
      </p:sp>
      <p:sp>
        <p:nvSpPr>
          <p:cNvPr id="28719" name="Rectangle 47"/>
          <p:cNvSpPr>
            <a:spLocks/>
          </p:cNvSpPr>
          <p:nvPr/>
        </p:nvSpPr>
        <p:spPr bwMode="auto">
          <a:xfrm>
            <a:off x="2454548" y="4916661"/>
            <a:ext cx="1026914" cy="312539"/>
          </a:xfrm>
          <a:prstGeom prst="rect">
            <a:avLst/>
          </a:prstGeom>
          <a:noFill/>
          <a:ln w="12700" cap="flat">
            <a:noFill/>
            <a:miter lim="800000"/>
            <a:headEnd type="none" w="med" len="med"/>
            <a:tailEnd type="none" w="med" len="med"/>
          </a:ln>
          <a:effectLst>
            <a:outerShdw dist="12700" dir="2700000" algn="ctr" rotWithShape="0">
              <a:srgbClr val="FFFFFF">
                <a:alpha val="50000"/>
              </a:srgbClr>
            </a:outerShdw>
          </a:effectLst>
        </p:spPr>
        <p:txBody>
          <a:bodyPr lIns="0" tIns="0" rIns="28573" bIns="0"/>
          <a:lstStyle/>
          <a:p>
            <a:pPr marL="27905" algn="ctr">
              <a:lnSpc>
                <a:spcPct val="60000"/>
              </a:lnSpc>
              <a:spcBef>
                <a:spcPts val="984"/>
              </a:spcBef>
              <a:defRPr/>
            </a:pPr>
            <a:r>
              <a:rPr lang="zh-CN" altLang="en-US" sz="1700" b="1" dirty="0">
                <a:solidFill>
                  <a:srgbClr val="333333"/>
                </a:solidFill>
                <a:latin typeface="Arial Bold" charset="0"/>
                <a:ea typeface="宋体" charset="-122"/>
                <a:sym typeface="Arial Bold" charset="0"/>
              </a:rPr>
              <a:t>提供支持</a:t>
            </a:r>
          </a:p>
        </p:txBody>
      </p:sp>
      <p:sp>
        <p:nvSpPr>
          <p:cNvPr id="27665" name="Rectangle 48"/>
          <p:cNvSpPr>
            <a:spLocks/>
          </p:cNvSpPr>
          <p:nvPr/>
        </p:nvSpPr>
        <p:spPr bwMode="auto">
          <a:xfrm>
            <a:off x="5209357" y="3358679"/>
            <a:ext cx="954105" cy="707886"/>
          </a:xfrm>
          <a:prstGeom prst="rect">
            <a:avLst/>
          </a:prstGeom>
          <a:noFill/>
          <a:ln w="12700">
            <a:noFill/>
            <a:miter lim="800000"/>
            <a:headEnd/>
            <a:tailEnd/>
          </a:ln>
        </p:spPr>
        <p:txBody>
          <a:bodyPr wrap="none" lIns="0" tIns="0" rIns="28573" bIns="0" anchorCtr="1">
            <a:spAutoFit/>
          </a:bodyPr>
          <a:lstStyle/>
          <a:p>
            <a:pPr marL="27905"/>
            <a:r>
              <a:rPr lang="zh-CN" altLang="en-US" sz="2300" dirty="0">
                <a:solidFill>
                  <a:srgbClr val="0A2068"/>
                </a:solidFill>
                <a:latin typeface="Arial Bold" charset="0"/>
                <a:ea typeface="宋体" charset="-122"/>
                <a:sym typeface="Arial Bold" charset="0"/>
              </a:rPr>
              <a:t>领导力</a:t>
            </a:r>
          </a:p>
          <a:p>
            <a:pPr marL="27905"/>
            <a:r>
              <a:rPr lang="zh-CN" altLang="en-US" sz="2300" dirty="0">
                <a:solidFill>
                  <a:srgbClr val="0A2068"/>
                </a:solidFill>
                <a:latin typeface="Arial Bold" charset="0"/>
                <a:ea typeface="宋体" charset="-122"/>
                <a:sym typeface="Arial Bold" charset="0"/>
              </a:rPr>
              <a:t>开发</a:t>
            </a:r>
          </a:p>
        </p:txBody>
      </p:sp>
      <p:sp>
        <p:nvSpPr>
          <p:cNvPr id="27666" name="Oval 49"/>
          <p:cNvSpPr>
            <a:spLocks/>
          </p:cNvSpPr>
          <p:nvPr/>
        </p:nvSpPr>
        <p:spPr bwMode="auto">
          <a:xfrm>
            <a:off x="2418830" y="1924348"/>
            <a:ext cx="1160859" cy="1160859"/>
          </a:xfrm>
          <a:prstGeom prst="ellipse">
            <a:avLst/>
          </a:prstGeom>
          <a:gradFill rotWithShape="0">
            <a:gsLst>
              <a:gs pos="0">
                <a:srgbClr val="B2B2B2"/>
              </a:gs>
              <a:gs pos="100000">
                <a:srgbClr val="FFFFFF"/>
              </a:gs>
            </a:gsLst>
            <a:lin ang="5400000" scaled="1"/>
          </a:gradFill>
          <a:ln w="19050">
            <a:noFill/>
            <a:round/>
            <a:headEnd/>
            <a:tailEnd/>
          </a:ln>
        </p:spPr>
        <p:txBody>
          <a:bodyPr lIns="0" tIns="0" rIns="0" bIns="0"/>
          <a:lstStyle/>
          <a:p>
            <a:endParaRPr lang="zh-CN" altLang="en-US">
              <a:ea typeface="宋体" charset="-122"/>
            </a:endParaRPr>
          </a:p>
        </p:txBody>
      </p:sp>
      <p:sp>
        <p:nvSpPr>
          <p:cNvPr id="27667" name="Oval 50"/>
          <p:cNvSpPr>
            <a:spLocks/>
          </p:cNvSpPr>
          <p:nvPr/>
        </p:nvSpPr>
        <p:spPr bwMode="auto">
          <a:xfrm>
            <a:off x="2467943" y="1977926"/>
            <a:ext cx="1059284" cy="1060400"/>
          </a:xfrm>
          <a:prstGeom prst="ellipse">
            <a:avLst/>
          </a:prstGeom>
          <a:gradFill rotWithShape="0">
            <a:gsLst>
              <a:gs pos="0">
                <a:srgbClr val="DDDDDD"/>
              </a:gs>
              <a:gs pos="50000">
                <a:srgbClr val="F6F6F6"/>
              </a:gs>
              <a:gs pos="100000">
                <a:srgbClr val="DDDDDD"/>
              </a:gs>
            </a:gsLst>
            <a:lin ang="5400000" scaled="1"/>
          </a:gradFill>
          <a:ln w="19050">
            <a:noFill/>
            <a:round/>
            <a:headEnd/>
            <a:tailEnd/>
          </a:ln>
        </p:spPr>
        <p:txBody>
          <a:bodyPr lIns="0" tIns="0" rIns="0" bIns="0"/>
          <a:lstStyle/>
          <a:p>
            <a:endParaRPr lang="zh-CN" altLang="en-US">
              <a:ea typeface="宋体" charset="-122"/>
            </a:endParaRPr>
          </a:p>
        </p:txBody>
      </p:sp>
      <p:pic>
        <p:nvPicPr>
          <p:cNvPr id="27668" name="Picture 51"/>
          <p:cNvPicPr>
            <a:picLocks noChangeArrowheads="1"/>
          </p:cNvPicPr>
          <p:nvPr/>
        </p:nvPicPr>
        <p:blipFill>
          <a:blip r:embed="rId4" cstate="print"/>
          <a:srcRect/>
          <a:stretch>
            <a:fillRect/>
          </a:stretch>
        </p:blipFill>
        <p:spPr bwMode="auto">
          <a:xfrm>
            <a:off x="2505894" y="2015877"/>
            <a:ext cx="990079" cy="975568"/>
          </a:xfrm>
          <a:prstGeom prst="rect">
            <a:avLst/>
          </a:prstGeom>
          <a:noFill/>
          <a:ln w="9525">
            <a:noFill/>
            <a:miter lim="800000"/>
            <a:headEnd/>
            <a:tailEnd/>
          </a:ln>
        </p:spPr>
      </p:pic>
      <p:sp>
        <p:nvSpPr>
          <p:cNvPr id="27669" name="Oval 52"/>
          <p:cNvSpPr>
            <a:spLocks/>
          </p:cNvSpPr>
          <p:nvPr/>
        </p:nvSpPr>
        <p:spPr bwMode="auto">
          <a:xfrm>
            <a:off x="2505895" y="2015877"/>
            <a:ext cx="983381" cy="977801"/>
          </a:xfrm>
          <a:prstGeom prst="ellipse">
            <a:avLst/>
          </a:prstGeom>
          <a:gradFill rotWithShape="0">
            <a:gsLst>
              <a:gs pos="0">
                <a:srgbClr val="434328">
                  <a:alpha val="89998"/>
                </a:srgbClr>
              </a:gs>
              <a:gs pos="50000">
                <a:srgbClr val="FFFF99">
                  <a:alpha val="89998"/>
                </a:srgbClr>
              </a:gs>
              <a:gs pos="100000">
                <a:srgbClr val="434328">
                  <a:alpha val="89998"/>
                </a:srgbClr>
              </a:gs>
            </a:gsLst>
            <a:lin ang="5400000" scaled="1"/>
          </a:gradFill>
          <a:ln w="9525">
            <a:noFill/>
            <a:round/>
            <a:headEnd/>
            <a:tailEnd/>
          </a:ln>
        </p:spPr>
        <p:txBody>
          <a:bodyPr lIns="0" tIns="0" rIns="0" bIns="0"/>
          <a:lstStyle/>
          <a:p>
            <a:endParaRPr lang="zh-CN" altLang="en-US">
              <a:ea typeface="宋体" charset="-122"/>
            </a:endParaRPr>
          </a:p>
        </p:txBody>
      </p:sp>
      <p:sp>
        <p:nvSpPr>
          <p:cNvPr id="27670" name="Freeform 53"/>
          <p:cNvSpPr>
            <a:spLocks/>
          </p:cNvSpPr>
          <p:nvPr/>
        </p:nvSpPr>
        <p:spPr bwMode="auto">
          <a:xfrm>
            <a:off x="2607469" y="2034853"/>
            <a:ext cx="772418" cy="340444"/>
          </a:xfrm>
          <a:custGeom>
            <a:avLst/>
            <a:gdLst>
              <a:gd name="T0" fmla="*/ 21273 w 21600"/>
              <a:gd name="T1" fmla="*/ 12165 h 21600"/>
              <a:gd name="T2" fmla="*/ 21535 w 21600"/>
              <a:gd name="T3" fmla="*/ 13409 h 21600"/>
              <a:gd name="T4" fmla="*/ 21600 w 21600"/>
              <a:gd name="T5" fmla="*/ 14592 h 21600"/>
              <a:gd name="T6" fmla="*/ 21502 w 21600"/>
              <a:gd name="T7" fmla="*/ 15654 h 21600"/>
              <a:gd name="T8" fmla="*/ 21224 w 21600"/>
              <a:gd name="T9" fmla="*/ 16685 h 21600"/>
              <a:gd name="T10" fmla="*/ 20799 w 21600"/>
              <a:gd name="T11" fmla="*/ 17565 h 21600"/>
              <a:gd name="T12" fmla="*/ 20259 w 21600"/>
              <a:gd name="T13" fmla="*/ 18324 h 21600"/>
              <a:gd name="T14" fmla="*/ 19556 w 21600"/>
              <a:gd name="T15" fmla="*/ 19052 h 21600"/>
              <a:gd name="T16" fmla="*/ 18755 w 21600"/>
              <a:gd name="T17" fmla="*/ 19689 h 21600"/>
              <a:gd name="T18" fmla="*/ 17856 w 21600"/>
              <a:gd name="T19" fmla="*/ 20235 h 21600"/>
              <a:gd name="T20" fmla="*/ 16858 w 21600"/>
              <a:gd name="T21" fmla="*/ 20720 h 21600"/>
              <a:gd name="T22" fmla="*/ 15812 w 21600"/>
              <a:gd name="T23" fmla="*/ 21054 h 21600"/>
              <a:gd name="T24" fmla="*/ 14651 w 21600"/>
              <a:gd name="T25" fmla="*/ 21357 h 21600"/>
              <a:gd name="T26" fmla="*/ 13473 w 21600"/>
              <a:gd name="T27" fmla="*/ 21539 h 21600"/>
              <a:gd name="T28" fmla="*/ 12999 w 21600"/>
              <a:gd name="T29" fmla="*/ 21600 h 21600"/>
              <a:gd name="T30" fmla="*/ 7783 w 21600"/>
              <a:gd name="T31" fmla="*/ 21600 h 21600"/>
              <a:gd name="T32" fmla="*/ 7718 w 21600"/>
              <a:gd name="T33" fmla="*/ 21600 h 21600"/>
              <a:gd name="T34" fmla="*/ 6688 w 21600"/>
              <a:gd name="T35" fmla="*/ 21479 h 21600"/>
              <a:gd name="T36" fmla="*/ 5690 w 21600"/>
              <a:gd name="T37" fmla="*/ 21357 h 21600"/>
              <a:gd name="T38" fmla="*/ 4742 w 21600"/>
              <a:gd name="T39" fmla="*/ 21115 h 21600"/>
              <a:gd name="T40" fmla="*/ 3843 w 21600"/>
              <a:gd name="T41" fmla="*/ 20902 h 21600"/>
              <a:gd name="T42" fmla="*/ 3041 w 21600"/>
              <a:gd name="T43" fmla="*/ 20538 h 21600"/>
              <a:gd name="T44" fmla="*/ 2306 w 21600"/>
              <a:gd name="T45" fmla="*/ 20113 h 21600"/>
              <a:gd name="T46" fmla="*/ 1668 w 21600"/>
              <a:gd name="T47" fmla="*/ 19658 h 21600"/>
              <a:gd name="T48" fmla="*/ 1096 w 21600"/>
              <a:gd name="T49" fmla="*/ 19112 h 21600"/>
              <a:gd name="T50" fmla="*/ 638 w 21600"/>
              <a:gd name="T51" fmla="*/ 18445 h 21600"/>
              <a:gd name="T52" fmla="*/ 294 w 21600"/>
              <a:gd name="T53" fmla="*/ 17687 h 21600"/>
              <a:gd name="T54" fmla="*/ 98 w 21600"/>
              <a:gd name="T55" fmla="*/ 16807 h 21600"/>
              <a:gd name="T56" fmla="*/ 0 w 21600"/>
              <a:gd name="T57" fmla="*/ 15897 h 21600"/>
              <a:gd name="T58" fmla="*/ 0 w 21600"/>
              <a:gd name="T59" fmla="*/ 15775 h 21600"/>
              <a:gd name="T60" fmla="*/ 65 w 21600"/>
              <a:gd name="T61" fmla="*/ 14774 h 21600"/>
              <a:gd name="T62" fmla="*/ 262 w 21600"/>
              <a:gd name="T63" fmla="*/ 13530 h 21600"/>
              <a:gd name="T64" fmla="*/ 834 w 21600"/>
              <a:gd name="T65" fmla="*/ 11225 h 21600"/>
              <a:gd name="T66" fmla="*/ 1537 w 21600"/>
              <a:gd name="T67" fmla="*/ 9071 h 21600"/>
              <a:gd name="T68" fmla="*/ 2404 w 21600"/>
              <a:gd name="T69" fmla="*/ 7129 h 21600"/>
              <a:gd name="T70" fmla="*/ 3336 w 21600"/>
              <a:gd name="T71" fmla="*/ 5339 h 21600"/>
              <a:gd name="T72" fmla="*/ 4415 w 21600"/>
              <a:gd name="T73" fmla="*/ 3792 h 21600"/>
              <a:gd name="T74" fmla="*/ 5576 w 21600"/>
              <a:gd name="T75" fmla="*/ 2488 h 21600"/>
              <a:gd name="T76" fmla="*/ 6786 w 21600"/>
              <a:gd name="T77" fmla="*/ 1426 h 21600"/>
              <a:gd name="T78" fmla="*/ 8127 w 21600"/>
              <a:gd name="T79" fmla="*/ 637 h 21600"/>
              <a:gd name="T80" fmla="*/ 9500 w 21600"/>
              <a:gd name="T81" fmla="*/ 182 h 21600"/>
              <a:gd name="T82" fmla="*/ 10906 w 21600"/>
              <a:gd name="T83" fmla="*/ 0 h 21600"/>
              <a:gd name="T84" fmla="*/ 10906 w 21600"/>
              <a:gd name="T85" fmla="*/ 0 h 21600"/>
              <a:gd name="T86" fmla="*/ 12411 w 21600"/>
              <a:gd name="T87" fmla="*/ 182 h 21600"/>
              <a:gd name="T88" fmla="*/ 13850 w 21600"/>
              <a:gd name="T89" fmla="*/ 698 h 21600"/>
              <a:gd name="T90" fmla="*/ 15239 w 21600"/>
              <a:gd name="T91" fmla="*/ 1608 h 21600"/>
              <a:gd name="T92" fmla="*/ 16515 w 21600"/>
              <a:gd name="T93" fmla="*/ 2730 h 21600"/>
              <a:gd name="T94" fmla="*/ 17692 w 21600"/>
              <a:gd name="T95" fmla="*/ 4156 h 21600"/>
              <a:gd name="T96" fmla="*/ 18788 w 21600"/>
              <a:gd name="T97" fmla="*/ 5885 h 21600"/>
              <a:gd name="T98" fmla="*/ 19752 w 21600"/>
              <a:gd name="T99" fmla="*/ 7766 h 21600"/>
              <a:gd name="T100" fmla="*/ 20570 w 21600"/>
              <a:gd name="T101" fmla="*/ 9860 h 21600"/>
              <a:gd name="T102" fmla="*/ 21273 w 21600"/>
              <a:gd name="T103" fmla="*/ 12165 h 21600"/>
              <a:gd name="T104" fmla="*/ 21273 w 21600"/>
              <a:gd name="T105" fmla="*/ 12165 h 21600"/>
              <a:gd name="T106" fmla="*/ 21273 w 21600"/>
              <a:gd name="T107" fmla="*/ 12165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273" y="12165"/>
                </a:moveTo>
                <a:lnTo>
                  <a:pt x="21535" y="13409"/>
                </a:lnTo>
                <a:lnTo>
                  <a:pt x="21600" y="14592"/>
                </a:lnTo>
                <a:lnTo>
                  <a:pt x="21502" y="15654"/>
                </a:lnTo>
                <a:lnTo>
                  <a:pt x="21224" y="16685"/>
                </a:lnTo>
                <a:lnTo>
                  <a:pt x="20799" y="17565"/>
                </a:lnTo>
                <a:lnTo>
                  <a:pt x="20259" y="18324"/>
                </a:lnTo>
                <a:lnTo>
                  <a:pt x="19556" y="19052"/>
                </a:lnTo>
                <a:lnTo>
                  <a:pt x="18755" y="19689"/>
                </a:lnTo>
                <a:lnTo>
                  <a:pt x="17856" y="20235"/>
                </a:lnTo>
                <a:lnTo>
                  <a:pt x="16858" y="20720"/>
                </a:lnTo>
                <a:lnTo>
                  <a:pt x="15812" y="21054"/>
                </a:lnTo>
                <a:lnTo>
                  <a:pt x="14651" y="21357"/>
                </a:lnTo>
                <a:lnTo>
                  <a:pt x="13473" y="21539"/>
                </a:lnTo>
                <a:lnTo>
                  <a:pt x="12999" y="21600"/>
                </a:lnTo>
                <a:lnTo>
                  <a:pt x="7783" y="21600"/>
                </a:lnTo>
                <a:lnTo>
                  <a:pt x="7718" y="21600"/>
                </a:lnTo>
                <a:lnTo>
                  <a:pt x="6688" y="21479"/>
                </a:lnTo>
                <a:lnTo>
                  <a:pt x="5690" y="21357"/>
                </a:lnTo>
                <a:lnTo>
                  <a:pt x="4742" y="21115"/>
                </a:lnTo>
                <a:lnTo>
                  <a:pt x="3843" y="20902"/>
                </a:lnTo>
                <a:lnTo>
                  <a:pt x="3041" y="20538"/>
                </a:lnTo>
                <a:lnTo>
                  <a:pt x="2306" y="20113"/>
                </a:lnTo>
                <a:lnTo>
                  <a:pt x="1668" y="19658"/>
                </a:lnTo>
                <a:lnTo>
                  <a:pt x="1096" y="19112"/>
                </a:lnTo>
                <a:lnTo>
                  <a:pt x="638" y="18445"/>
                </a:lnTo>
                <a:lnTo>
                  <a:pt x="294" y="17687"/>
                </a:lnTo>
                <a:lnTo>
                  <a:pt x="98" y="16807"/>
                </a:lnTo>
                <a:lnTo>
                  <a:pt x="0" y="15897"/>
                </a:lnTo>
                <a:lnTo>
                  <a:pt x="0" y="15775"/>
                </a:lnTo>
                <a:lnTo>
                  <a:pt x="65" y="14774"/>
                </a:lnTo>
                <a:lnTo>
                  <a:pt x="262" y="13530"/>
                </a:lnTo>
                <a:lnTo>
                  <a:pt x="834" y="11225"/>
                </a:lnTo>
                <a:lnTo>
                  <a:pt x="1537" y="9071"/>
                </a:lnTo>
                <a:lnTo>
                  <a:pt x="2404" y="7129"/>
                </a:lnTo>
                <a:lnTo>
                  <a:pt x="3336" y="5339"/>
                </a:lnTo>
                <a:lnTo>
                  <a:pt x="4415" y="3792"/>
                </a:lnTo>
                <a:lnTo>
                  <a:pt x="5576" y="2488"/>
                </a:lnTo>
                <a:lnTo>
                  <a:pt x="6786" y="1426"/>
                </a:lnTo>
                <a:lnTo>
                  <a:pt x="8127" y="637"/>
                </a:lnTo>
                <a:lnTo>
                  <a:pt x="9500" y="182"/>
                </a:lnTo>
                <a:lnTo>
                  <a:pt x="10906" y="0"/>
                </a:lnTo>
                <a:lnTo>
                  <a:pt x="12411" y="182"/>
                </a:lnTo>
                <a:lnTo>
                  <a:pt x="13850" y="698"/>
                </a:lnTo>
                <a:lnTo>
                  <a:pt x="15239" y="1608"/>
                </a:lnTo>
                <a:lnTo>
                  <a:pt x="16515" y="2730"/>
                </a:lnTo>
                <a:lnTo>
                  <a:pt x="17692" y="4156"/>
                </a:lnTo>
                <a:lnTo>
                  <a:pt x="18788" y="5885"/>
                </a:lnTo>
                <a:lnTo>
                  <a:pt x="19752" y="7766"/>
                </a:lnTo>
                <a:lnTo>
                  <a:pt x="20570" y="9860"/>
                </a:lnTo>
                <a:lnTo>
                  <a:pt x="21273" y="12165"/>
                </a:lnTo>
                <a:close/>
                <a:moveTo>
                  <a:pt x="21273" y="12165"/>
                </a:moveTo>
              </a:path>
            </a:pathLst>
          </a:custGeom>
          <a:gradFill rotWithShape="0">
            <a:gsLst>
              <a:gs pos="0">
                <a:srgbClr val="FFFFFF"/>
              </a:gs>
              <a:gs pos="100000">
                <a:srgbClr val="FFFF99">
                  <a:alpha val="17998"/>
                </a:srgbClr>
              </a:gs>
            </a:gsLst>
            <a:lin ang="5400000" scaled="1"/>
          </a:gradFill>
          <a:ln w="3175" cap="flat">
            <a:noFill/>
            <a:round/>
            <a:headEnd type="none" w="med" len="med"/>
            <a:tailEnd type="none" w="med" len="med"/>
          </a:ln>
        </p:spPr>
        <p:txBody>
          <a:bodyPr lIns="0" tIns="0" rIns="0" bIns="0"/>
          <a:lstStyle/>
          <a:p>
            <a:endParaRPr lang="zh-CN" altLang="en-US"/>
          </a:p>
        </p:txBody>
      </p:sp>
      <p:sp>
        <p:nvSpPr>
          <p:cNvPr id="28726" name="Rectangle 54"/>
          <p:cNvSpPr>
            <a:spLocks/>
          </p:cNvSpPr>
          <p:nvPr/>
        </p:nvSpPr>
        <p:spPr bwMode="auto">
          <a:xfrm>
            <a:off x="2490267" y="2337346"/>
            <a:ext cx="1026914" cy="312539"/>
          </a:xfrm>
          <a:prstGeom prst="rect">
            <a:avLst/>
          </a:prstGeom>
          <a:noFill/>
          <a:ln w="12700" cap="flat">
            <a:noFill/>
            <a:miter lim="800000"/>
            <a:headEnd type="none" w="med" len="med"/>
            <a:tailEnd type="none" w="med" len="med"/>
          </a:ln>
          <a:effectLst>
            <a:outerShdw dist="12700" dir="2700000" algn="ctr" rotWithShape="0">
              <a:srgbClr val="FFFFFF">
                <a:alpha val="50000"/>
              </a:srgbClr>
            </a:outerShdw>
          </a:effectLst>
        </p:spPr>
        <p:txBody>
          <a:bodyPr lIns="0" tIns="0" rIns="28573" bIns="0"/>
          <a:lstStyle/>
          <a:p>
            <a:pPr marL="27905" algn="ctr">
              <a:lnSpc>
                <a:spcPct val="60000"/>
              </a:lnSpc>
              <a:spcBef>
                <a:spcPts val="984"/>
              </a:spcBef>
              <a:defRPr/>
            </a:pPr>
            <a:r>
              <a:rPr lang="zh-CN" altLang="en-US" sz="1700" b="1" dirty="0">
                <a:solidFill>
                  <a:srgbClr val="333333"/>
                </a:solidFill>
                <a:latin typeface="Arial Bold" charset="0"/>
                <a:ea typeface="宋体" charset="-122"/>
                <a:sym typeface="Arial Bold" charset="0"/>
              </a:rPr>
              <a:t>测评</a:t>
            </a:r>
          </a:p>
        </p:txBody>
      </p:sp>
      <p:grpSp>
        <p:nvGrpSpPr>
          <p:cNvPr id="10" name="Group 65"/>
          <p:cNvGrpSpPr>
            <a:grpSpLocks/>
          </p:cNvGrpSpPr>
          <p:nvPr/>
        </p:nvGrpSpPr>
        <p:grpSpPr bwMode="auto">
          <a:xfrm rot="9480000">
            <a:off x="2525986" y="2543845"/>
            <a:ext cx="895201" cy="594940"/>
            <a:chOff x="0" y="0"/>
            <a:chExt cx="802" cy="532"/>
          </a:xfrm>
        </p:grpSpPr>
        <p:grpSp>
          <p:nvGrpSpPr>
            <p:cNvPr id="11" name="Group 59"/>
            <p:cNvGrpSpPr>
              <a:grpSpLocks/>
            </p:cNvGrpSpPr>
            <p:nvPr/>
          </p:nvGrpSpPr>
          <p:grpSpPr bwMode="auto">
            <a:xfrm>
              <a:off x="0" y="68"/>
              <a:ext cx="644" cy="305"/>
              <a:chOff x="0" y="0"/>
              <a:chExt cx="644" cy="304"/>
            </a:xfrm>
          </p:grpSpPr>
          <p:sp>
            <p:nvSpPr>
              <p:cNvPr id="27679" name="AutoShape 55"/>
              <p:cNvSpPr>
                <a:spLocks/>
              </p:cNvSpPr>
              <p:nvPr/>
            </p:nvSpPr>
            <p:spPr bwMode="auto">
              <a:xfrm rot="5280000">
                <a:off x="176" y="-111"/>
                <a:ext cx="118"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80" name="AutoShape 56"/>
              <p:cNvSpPr>
                <a:spLocks/>
              </p:cNvSpPr>
              <p:nvPr/>
            </p:nvSpPr>
            <p:spPr bwMode="auto">
              <a:xfrm rot="6120001">
                <a:off x="253" y="-109"/>
                <a:ext cx="118"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81" name="AutoShape 57"/>
              <p:cNvSpPr>
                <a:spLocks/>
              </p:cNvSpPr>
              <p:nvPr/>
            </p:nvSpPr>
            <p:spPr bwMode="auto">
              <a:xfrm rot="6420001">
                <a:off x="297" y="-97"/>
                <a:ext cx="118"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82" name="AutoShape 58"/>
              <p:cNvSpPr>
                <a:spLocks/>
              </p:cNvSpPr>
              <p:nvPr/>
            </p:nvSpPr>
            <p:spPr bwMode="auto">
              <a:xfrm rot="6899999">
                <a:off x="348" y="-81"/>
                <a:ext cx="118"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grpSp>
        <p:grpSp>
          <p:nvGrpSpPr>
            <p:cNvPr id="12" name="Group 64"/>
            <p:cNvGrpSpPr>
              <a:grpSpLocks/>
            </p:cNvGrpSpPr>
            <p:nvPr/>
          </p:nvGrpSpPr>
          <p:grpSpPr bwMode="auto">
            <a:xfrm rot="1379999">
              <a:off x="123" y="113"/>
              <a:ext cx="645" cy="305"/>
              <a:chOff x="0" y="0"/>
              <a:chExt cx="644" cy="304"/>
            </a:xfrm>
          </p:grpSpPr>
          <p:sp>
            <p:nvSpPr>
              <p:cNvPr id="27675" name="AutoShape 60"/>
              <p:cNvSpPr>
                <a:spLocks/>
              </p:cNvSpPr>
              <p:nvPr/>
            </p:nvSpPr>
            <p:spPr bwMode="auto">
              <a:xfrm rot="5280000">
                <a:off x="176" y="-106"/>
                <a:ext cx="118"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76" name="AutoShape 61"/>
              <p:cNvSpPr>
                <a:spLocks/>
              </p:cNvSpPr>
              <p:nvPr/>
            </p:nvSpPr>
            <p:spPr bwMode="auto">
              <a:xfrm rot="6059999">
                <a:off x="252" y="-107"/>
                <a:ext cx="119"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77" name="AutoShape 62"/>
              <p:cNvSpPr>
                <a:spLocks/>
              </p:cNvSpPr>
              <p:nvPr/>
            </p:nvSpPr>
            <p:spPr bwMode="auto">
              <a:xfrm rot="6359999">
                <a:off x="297" y="-96"/>
                <a:ext cx="118"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sp>
            <p:nvSpPr>
              <p:cNvPr id="27678" name="AutoShape 63"/>
              <p:cNvSpPr>
                <a:spLocks/>
              </p:cNvSpPr>
              <p:nvPr/>
            </p:nvSpPr>
            <p:spPr bwMode="auto">
              <a:xfrm rot="6899999">
                <a:off x="347" y="-81"/>
                <a:ext cx="119" cy="466"/>
              </a:xfrm>
              <a:custGeom>
                <a:avLst/>
                <a:gdLst>
                  <a:gd name="T0" fmla="*/ 59 w 21600"/>
                  <a:gd name="T1" fmla="*/ 233 h 21600"/>
                  <a:gd name="T2" fmla="*/ 0 60000 65536"/>
                  <a:gd name="T3" fmla="*/ 0 w 21600"/>
                  <a:gd name="T4" fmla="*/ 0 h 21600"/>
                  <a:gd name="T5" fmla="*/ 21600 w 21600"/>
                  <a:gd name="T6" fmla="*/ 21600 h 21600"/>
                </a:gdLst>
                <a:ahLst/>
                <a:cxnLst>
                  <a:cxn ang="T2">
                    <a:pos x="T0" y="T1"/>
                  </a:cxn>
                </a:cxnLst>
                <a:rect l="T3" t="T4" r="T5" b="T6"/>
                <a:pathLst>
                  <a:path w="21600" h="21600">
                    <a:moveTo>
                      <a:pt x="21600" y="0"/>
                    </a:moveTo>
                    <a:cubicBezTo>
                      <a:pt x="9671" y="0"/>
                      <a:pt x="0" y="4835"/>
                      <a:pt x="0" y="10800"/>
                    </a:cubicBezTo>
                    <a:cubicBezTo>
                      <a:pt x="0" y="16765"/>
                      <a:pt x="9671" y="21600"/>
                      <a:pt x="21600" y="21600"/>
                    </a:cubicBezTo>
                    <a:cubicBezTo>
                      <a:pt x="9671" y="17160"/>
                      <a:pt x="7198" y="8726"/>
                      <a:pt x="16077" y="2762"/>
                    </a:cubicBezTo>
                    <a:cubicBezTo>
                      <a:pt x="17640" y="1712"/>
                      <a:pt x="19500" y="782"/>
                      <a:pt x="21600" y="0"/>
                    </a:cubicBezTo>
                    <a:close/>
                    <a:moveTo>
                      <a:pt x="21600" y="0"/>
                    </a:moveTo>
                  </a:path>
                </a:pathLst>
              </a:custGeom>
              <a:solidFill>
                <a:srgbClr val="FFFFFF">
                  <a:alpha val="3922"/>
                </a:srgbClr>
              </a:solidFill>
              <a:ln w="9525" cap="flat">
                <a:noFill/>
                <a:miter lim="800000"/>
                <a:headEnd type="none" w="med" len="med"/>
                <a:tailEnd type="none" w="med" len="med"/>
              </a:ln>
            </p:spPr>
            <p:txBody>
              <a:bodyPr lIns="0" tIns="0" rIns="0" bIns="0"/>
              <a:lstStyle/>
              <a:p>
                <a:endParaRPr lang="zh-CN" altLang="en-US"/>
              </a:p>
            </p:txBody>
          </p:sp>
        </p:grpSp>
      </p:grpSp>
    </p:spTree>
    <p:extLst>
      <p:ext uri="{BB962C8B-B14F-4D97-AF65-F5344CB8AC3E}">
        <p14:creationId xmlns:p14="http://schemas.microsoft.com/office/powerpoint/2010/main" val="3304437022"/>
      </p:ext>
    </p:extLst>
  </p:cSld>
  <p:clrMapOvr>
    <a:masterClrMapping/>
  </p:clrMapOvr>
  <p:transition xmlns:p14="http://schemas.microsoft.com/office/powerpoint/2010/main" spd="slow">
    <p:dissolv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2"/>
          <p:cNvSpPr>
            <a:spLocks noChangeArrowheads="1"/>
          </p:cNvSpPr>
          <p:nvPr/>
        </p:nvSpPr>
        <p:spPr bwMode="auto">
          <a:xfrm>
            <a:off x="3722688" y="3657600"/>
            <a:ext cx="1839912"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FFFFFF">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285750" indent="-285750" eaLnBrk="0" hangingPunct="0">
              <a:buFont typeface="Arial" pitchFamily="34" charset="0"/>
              <a:buChar char="•"/>
            </a:pPr>
            <a:r>
              <a:rPr lang="zh-CN" altLang="en-US" sz="1600" b="1" dirty="0" smtClean="0">
                <a:latin typeface="Verdana" pitchFamily="34" charset="0"/>
                <a:ea typeface="宋体" pitchFamily="2" charset="-122"/>
              </a:rPr>
              <a:t>沟通与影响能力</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人际交往</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团队建设</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endParaRPr lang="en-US" altLang="zh-CN" sz="1600" b="1" dirty="0">
              <a:latin typeface="Verdana" pitchFamily="34" charset="0"/>
              <a:ea typeface="宋体" pitchFamily="2" charset="-122"/>
            </a:endParaRPr>
          </a:p>
        </p:txBody>
      </p:sp>
      <p:sp>
        <p:nvSpPr>
          <p:cNvPr id="91139" name="AutoShape 3"/>
          <p:cNvSpPr>
            <a:spLocks noChangeArrowheads="1"/>
          </p:cNvSpPr>
          <p:nvPr/>
        </p:nvSpPr>
        <p:spPr bwMode="auto">
          <a:xfrm>
            <a:off x="1219200" y="3657600"/>
            <a:ext cx="1828800"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C0C0C0">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285750" indent="-285750" eaLnBrk="0" hangingPunct="0">
              <a:buFont typeface="Arial" pitchFamily="34" charset="0"/>
              <a:buChar char="•"/>
            </a:pPr>
            <a:r>
              <a:rPr lang="zh-CN" altLang="en-US" sz="1600" b="1" dirty="0" smtClean="0">
                <a:latin typeface="Verdana" pitchFamily="34" charset="0"/>
                <a:ea typeface="宋体" pitchFamily="2" charset="-122"/>
              </a:rPr>
              <a:t>工作主动性</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学习与自我发展能力</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结果导向</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适应能力</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情绪管理</a:t>
            </a:r>
            <a:endParaRPr lang="en-US" altLang="zh-CN" sz="1600" b="1" dirty="0" smtClean="0">
              <a:latin typeface="Verdana" pitchFamily="34" charset="0"/>
              <a:ea typeface="宋体" pitchFamily="2" charset="-122"/>
            </a:endParaRPr>
          </a:p>
        </p:txBody>
      </p:sp>
      <p:sp>
        <p:nvSpPr>
          <p:cNvPr id="91140" name="AutoShape 4"/>
          <p:cNvSpPr>
            <a:spLocks noChangeArrowheads="1"/>
          </p:cNvSpPr>
          <p:nvPr/>
        </p:nvSpPr>
        <p:spPr bwMode="auto">
          <a:xfrm>
            <a:off x="6248400" y="3657600"/>
            <a:ext cx="1752600"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C0C0C0">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285750" indent="-285750" eaLnBrk="0" hangingPunct="0">
              <a:buFont typeface="Arial" pitchFamily="34" charset="0"/>
              <a:buChar char="•"/>
            </a:pPr>
            <a:r>
              <a:rPr lang="zh-CN" altLang="en-US" sz="1600" b="1" dirty="0" smtClean="0">
                <a:latin typeface="Verdana" pitchFamily="34" charset="0"/>
                <a:ea typeface="宋体" pitchFamily="2" charset="-122"/>
              </a:rPr>
              <a:t>解决问题</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决策</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创新</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专业能力</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计划与组织</a:t>
            </a:r>
            <a:endParaRPr lang="en-US" altLang="zh-CN" sz="1600" b="1" dirty="0">
              <a:latin typeface="Verdana" pitchFamily="34" charset="0"/>
              <a:ea typeface="宋体" pitchFamily="2" charset="-122"/>
            </a:endParaRPr>
          </a:p>
        </p:txBody>
      </p:sp>
      <p:sp>
        <p:nvSpPr>
          <p:cNvPr id="91141" name="Rectangle 5"/>
          <p:cNvSpPr>
            <a:spLocks noGrp="1" noChangeArrowheads="1"/>
          </p:cNvSpPr>
          <p:nvPr>
            <p:ph type="title"/>
          </p:nvPr>
        </p:nvSpPr>
        <p:spPr/>
        <p:txBody>
          <a:bodyPr/>
          <a:lstStyle/>
          <a:p>
            <a:r>
              <a:rPr lang="zh-CN" altLang="en-US" dirty="0" smtClean="0"/>
              <a:t>领导能力开发的内容（一）</a:t>
            </a:r>
            <a:endParaRPr lang="en-US" altLang="zh-CN" sz="1800" dirty="0">
              <a:ea typeface="宋体" pitchFamily="2" charset="-122"/>
            </a:endParaRPr>
          </a:p>
        </p:txBody>
      </p:sp>
      <p:sp>
        <p:nvSpPr>
          <p:cNvPr id="91142" name="AutoShape 6"/>
          <p:cNvSpPr>
            <a:spLocks noChangeArrowheads="1"/>
          </p:cNvSpPr>
          <p:nvPr/>
        </p:nvSpPr>
        <p:spPr bwMode="gray">
          <a:xfrm>
            <a:off x="3151188" y="2452688"/>
            <a:ext cx="400050" cy="449262"/>
          </a:xfrm>
          <a:prstGeom prst="chevron">
            <a:avLst>
              <a:gd name="adj" fmla="val 52514"/>
            </a:avLst>
          </a:prstGeom>
          <a:solidFill>
            <a:schemeClr val="accent1"/>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91143" name="AutoShape 7"/>
          <p:cNvSpPr>
            <a:spLocks noChangeArrowheads="1"/>
          </p:cNvSpPr>
          <p:nvPr/>
        </p:nvSpPr>
        <p:spPr bwMode="gray">
          <a:xfrm>
            <a:off x="5613400" y="2452688"/>
            <a:ext cx="398463" cy="449262"/>
          </a:xfrm>
          <a:prstGeom prst="chevron">
            <a:avLst>
              <a:gd name="adj" fmla="val 52514"/>
            </a:avLst>
          </a:prstGeom>
          <a:solidFill>
            <a:schemeClr val="hlink"/>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91144" name="Oval 8"/>
          <p:cNvSpPr>
            <a:spLocks noChangeArrowheads="1"/>
          </p:cNvSpPr>
          <p:nvPr/>
        </p:nvSpPr>
        <p:spPr bwMode="gray">
          <a:xfrm>
            <a:off x="6221413" y="1833563"/>
            <a:ext cx="1703387" cy="1687512"/>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91145" name="Oval 9"/>
          <p:cNvSpPr>
            <a:spLocks noChangeArrowheads="1"/>
          </p:cNvSpPr>
          <p:nvPr/>
        </p:nvSpPr>
        <p:spPr bwMode="gray">
          <a:xfrm>
            <a:off x="6221413" y="1833563"/>
            <a:ext cx="1703387" cy="1687512"/>
          </a:xfrm>
          <a:prstGeom prst="ellipse">
            <a:avLst/>
          </a:prstGeom>
          <a:gradFill rotWithShape="1">
            <a:gsLst>
              <a:gs pos="0">
                <a:schemeClr val="hlink">
                  <a:alpha val="32001"/>
                </a:schemeClr>
              </a:gs>
              <a:gs pos="100000">
                <a:schemeClr va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46" name="Oval 10"/>
          <p:cNvSpPr>
            <a:spLocks noChangeArrowheads="1"/>
          </p:cNvSpPr>
          <p:nvPr/>
        </p:nvSpPr>
        <p:spPr bwMode="gray">
          <a:xfrm>
            <a:off x="6332538" y="1944688"/>
            <a:ext cx="1481137" cy="1466850"/>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47" name="Oval 11"/>
          <p:cNvSpPr>
            <a:spLocks noChangeArrowheads="1"/>
          </p:cNvSpPr>
          <p:nvPr/>
        </p:nvSpPr>
        <p:spPr bwMode="gray">
          <a:xfrm>
            <a:off x="6357938" y="1952625"/>
            <a:ext cx="1481137" cy="1466850"/>
          </a:xfrm>
          <a:prstGeom prst="ellipse">
            <a:avLst/>
          </a:prstGeom>
          <a:gradFill rotWithShape="1">
            <a:gsLst>
              <a:gs pos="0">
                <a:schemeClr val="hlink">
                  <a:gamma/>
                  <a:shade val="63529"/>
                  <a:invGamma/>
                </a:schemeClr>
              </a:gs>
              <a:gs pos="100000">
                <a:schemeClr va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48" name="Oval 12"/>
          <p:cNvSpPr>
            <a:spLocks noChangeArrowheads="1"/>
          </p:cNvSpPr>
          <p:nvPr/>
        </p:nvSpPr>
        <p:spPr bwMode="gray">
          <a:xfrm>
            <a:off x="6411913" y="2016125"/>
            <a:ext cx="1335087"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49" name="Oval 13"/>
          <p:cNvSpPr>
            <a:spLocks noChangeArrowheads="1"/>
          </p:cNvSpPr>
          <p:nvPr/>
        </p:nvSpPr>
        <p:spPr bwMode="gray">
          <a:xfrm>
            <a:off x="1295400" y="1828800"/>
            <a:ext cx="1703388" cy="1687513"/>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91150" name="Oval 14"/>
          <p:cNvSpPr>
            <a:spLocks noChangeArrowheads="1"/>
          </p:cNvSpPr>
          <p:nvPr/>
        </p:nvSpPr>
        <p:spPr bwMode="gray">
          <a:xfrm>
            <a:off x="1295400" y="1828800"/>
            <a:ext cx="1703388" cy="1687513"/>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91151" name="Oval 15"/>
          <p:cNvSpPr>
            <a:spLocks noChangeArrowheads="1"/>
          </p:cNvSpPr>
          <p:nvPr/>
        </p:nvSpPr>
        <p:spPr bwMode="gray">
          <a:xfrm>
            <a:off x="1406525" y="1938338"/>
            <a:ext cx="1481138" cy="146685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52" name="Oval 16"/>
          <p:cNvSpPr>
            <a:spLocks noChangeArrowheads="1"/>
          </p:cNvSpPr>
          <p:nvPr/>
        </p:nvSpPr>
        <p:spPr bwMode="gray">
          <a:xfrm>
            <a:off x="1408113" y="1941513"/>
            <a:ext cx="1481137" cy="1466850"/>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53" name="Oval 17"/>
          <p:cNvSpPr>
            <a:spLocks noChangeArrowheads="1"/>
          </p:cNvSpPr>
          <p:nvPr/>
        </p:nvSpPr>
        <p:spPr bwMode="gray">
          <a:xfrm>
            <a:off x="1481138" y="2012950"/>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91154" name="Group 18"/>
          <p:cNvGrpSpPr>
            <a:grpSpLocks/>
          </p:cNvGrpSpPr>
          <p:nvPr/>
        </p:nvGrpSpPr>
        <p:grpSpPr bwMode="auto">
          <a:xfrm>
            <a:off x="1501775" y="2032000"/>
            <a:ext cx="1290638" cy="1277938"/>
            <a:chOff x="4166" y="1706"/>
            <a:chExt cx="1252" cy="1252"/>
          </a:xfrm>
        </p:grpSpPr>
        <p:sp>
          <p:nvSpPr>
            <p:cNvPr id="91155" name="Oval 1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56" name="Oval 2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57" name="Oval 2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58" name="Oval 2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91159" name="Oval 23"/>
          <p:cNvSpPr>
            <a:spLocks noChangeArrowheads="1"/>
          </p:cNvSpPr>
          <p:nvPr/>
        </p:nvSpPr>
        <p:spPr bwMode="gray">
          <a:xfrm>
            <a:off x="3759200" y="1833563"/>
            <a:ext cx="1703388" cy="1687512"/>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91160" name="Oval 24"/>
          <p:cNvSpPr>
            <a:spLocks noChangeArrowheads="1"/>
          </p:cNvSpPr>
          <p:nvPr/>
        </p:nvSpPr>
        <p:spPr bwMode="gray">
          <a:xfrm>
            <a:off x="3759200" y="1833563"/>
            <a:ext cx="1703388" cy="1687512"/>
          </a:xfrm>
          <a:prstGeom prst="ellipse">
            <a:avLst/>
          </a:prstGeom>
          <a:gradFill rotWithShape="1">
            <a:gsLst>
              <a:gs pos="0">
                <a:schemeClr val="accent1">
                  <a:alpha val="32001"/>
                </a:schemeClr>
              </a:gs>
              <a:gs pos="100000">
                <a:schemeClr val="accent1">
                  <a:gamma/>
                  <a:shade val="46275"/>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91161" name="Oval 25"/>
          <p:cNvSpPr>
            <a:spLocks noChangeArrowheads="1"/>
          </p:cNvSpPr>
          <p:nvPr/>
        </p:nvSpPr>
        <p:spPr bwMode="gray">
          <a:xfrm>
            <a:off x="3870325" y="1944688"/>
            <a:ext cx="1481138" cy="1466850"/>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62" name="Oval 26"/>
          <p:cNvSpPr>
            <a:spLocks noChangeArrowheads="1"/>
          </p:cNvSpPr>
          <p:nvPr/>
        </p:nvSpPr>
        <p:spPr bwMode="gray">
          <a:xfrm>
            <a:off x="3871913" y="1946275"/>
            <a:ext cx="1481137" cy="1466850"/>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63" name="Oval 27"/>
          <p:cNvSpPr>
            <a:spLocks noChangeArrowheads="1"/>
          </p:cNvSpPr>
          <p:nvPr/>
        </p:nvSpPr>
        <p:spPr bwMode="gray">
          <a:xfrm>
            <a:off x="3943350" y="2016125"/>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91164" name="Group 28"/>
          <p:cNvGrpSpPr>
            <a:grpSpLocks/>
          </p:cNvGrpSpPr>
          <p:nvPr/>
        </p:nvGrpSpPr>
        <p:grpSpPr bwMode="auto">
          <a:xfrm>
            <a:off x="3965575" y="2032000"/>
            <a:ext cx="1290638" cy="1277938"/>
            <a:chOff x="4166" y="1706"/>
            <a:chExt cx="1252" cy="1252"/>
          </a:xfrm>
        </p:grpSpPr>
        <p:sp>
          <p:nvSpPr>
            <p:cNvPr id="91165" name="Oval 2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66" name="Oval 3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67" name="Oval 3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68" name="Oval 3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grpSp>
        <p:nvGrpSpPr>
          <p:cNvPr id="91169" name="Group 33"/>
          <p:cNvGrpSpPr>
            <a:grpSpLocks/>
          </p:cNvGrpSpPr>
          <p:nvPr/>
        </p:nvGrpSpPr>
        <p:grpSpPr bwMode="auto">
          <a:xfrm>
            <a:off x="6435725" y="2032000"/>
            <a:ext cx="1292225" cy="1277938"/>
            <a:chOff x="4166" y="1706"/>
            <a:chExt cx="1252" cy="1252"/>
          </a:xfrm>
        </p:grpSpPr>
        <p:sp>
          <p:nvSpPr>
            <p:cNvPr id="91170" name="Oval 34"/>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71" name="Oval 35"/>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72" name="Oval 36"/>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73" name="Oval 37"/>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91174" name="Text Box 38"/>
          <p:cNvSpPr txBox="1">
            <a:spLocks noChangeArrowheads="1"/>
          </p:cNvSpPr>
          <p:nvPr/>
        </p:nvSpPr>
        <p:spPr bwMode="gray">
          <a:xfrm>
            <a:off x="1546562" y="2505075"/>
            <a:ext cx="12105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000" b="1" dirty="0" smtClean="0">
                <a:solidFill>
                  <a:srgbClr val="000000"/>
                </a:solidFill>
                <a:ea typeface="宋体" pitchFamily="2" charset="-122"/>
              </a:rPr>
              <a:t>自我管理</a:t>
            </a:r>
            <a:endParaRPr lang="en-US" altLang="zh-CN" sz="2000" b="1" dirty="0">
              <a:solidFill>
                <a:srgbClr val="000000"/>
              </a:solidFill>
              <a:ea typeface="宋体" pitchFamily="2" charset="-122"/>
            </a:endParaRPr>
          </a:p>
        </p:txBody>
      </p:sp>
      <p:sp>
        <p:nvSpPr>
          <p:cNvPr id="91175" name="Text Box 39"/>
          <p:cNvSpPr txBox="1">
            <a:spLocks noChangeArrowheads="1"/>
          </p:cNvSpPr>
          <p:nvPr/>
        </p:nvSpPr>
        <p:spPr bwMode="gray">
          <a:xfrm>
            <a:off x="4011920" y="2505075"/>
            <a:ext cx="1217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000" b="1" dirty="0" smtClean="0">
                <a:solidFill>
                  <a:srgbClr val="000000"/>
                </a:solidFill>
                <a:ea typeface="宋体" pitchFamily="2" charset="-122"/>
              </a:rPr>
              <a:t>关系管理</a:t>
            </a:r>
            <a:endParaRPr lang="en-US" altLang="zh-CN" sz="2000" b="1" dirty="0">
              <a:solidFill>
                <a:srgbClr val="000000"/>
              </a:solidFill>
              <a:ea typeface="宋体" pitchFamily="2" charset="-122"/>
            </a:endParaRPr>
          </a:p>
        </p:txBody>
      </p:sp>
      <p:sp>
        <p:nvSpPr>
          <p:cNvPr id="91176" name="Text Box 40"/>
          <p:cNvSpPr txBox="1">
            <a:spLocks noChangeArrowheads="1"/>
          </p:cNvSpPr>
          <p:nvPr/>
        </p:nvSpPr>
        <p:spPr bwMode="gray">
          <a:xfrm>
            <a:off x="6482100" y="2505075"/>
            <a:ext cx="12105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000" b="1" dirty="0" smtClean="0">
                <a:solidFill>
                  <a:srgbClr val="000000"/>
                </a:solidFill>
                <a:ea typeface="宋体" pitchFamily="2" charset="-122"/>
              </a:rPr>
              <a:t>分析能力</a:t>
            </a:r>
            <a:endParaRPr lang="en-US" altLang="zh-CN" sz="2000" b="1" dirty="0">
              <a:solidFill>
                <a:srgbClr val="000000"/>
              </a:solidFill>
              <a:ea typeface="宋体" pitchFamily="2" charset="-122"/>
            </a:endParaRPr>
          </a:p>
        </p:txBody>
      </p:sp>
    </p:spTree>
    <p:extLst>
      <p:ext uri="{BB962C8B-B14F-4D97-AF65-F5344CB8AC3E}">
        <p14:creationId xmlns:p14="http://schemas.microsoft.com/office/powerpoint/2010/main" val="11429956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AutoShape 2"/>
          <p:cNvSpPr>
            <a:spLocks noChangeArrowheads="1"/>
          </p:cNvSpPr>
          <p:nvPr/>
        </p:nvSpPr>
        <p:spPr bwMode="auto">
          <a:xfrm>
            <a:off x="3722688" y="3657600"/>
            <a:ext cx="1839912"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FFFFFF">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285750" indent="-285750" eaLnBrk="0" hangingPunct="0">
              <a:buFont typeface="Arial" pitchFamily="34" charset="0"/>
              <a:buChar char="•"/>
            </a:pPr>
            <a:r>
              <a:rPr lang="zh-CN" altLang="en-US" sz="1600" b="1" dirty="0" smtClean="0">
                <a:latin typeface="Verdana" pitchFamily="34" charset="0"/>
                <a:ea typeface="宋体" pitchFamily="2" charset="-122"/>
              </a:rPr>
              <a:t>战略思维</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自信</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激发</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正直与诚信</a:t>
            </a:r>
            <a:endParaRPr lang="en-US" altLang="zh-CN" sz="1600" b="1" dirty="0">
              <a:latin typeface="Verdana" pitchFamily="34" charset="0"/>
              <a:ea typeface="宋体" pitchFamily="2" charset="-122"/>
            </a:endParaRPr>
          </a:p>
        </p:txBody>
      </p:sp>
      <p:sp>
        <p:nvSpPr>
          <p:cNvPr id="91139" name="AutoShape 3"/>
          <p:cNvSpPr>
            <a:spLocks noChangeArrowheads="1"/>
          </p:cNvSpPr>
          <p:nvPr/>
        </p:nvSpPr>
        <p:spPr bwMode="auto">
          <a:xfrm>
            <a:off x="1219200" y="3657600"/>
            <a:ext cx="1828800" cy="2286000"/>
          </a:xfrm>
          <a:prstGeom prst="roundRect">
            <a:avLst>
              <a:gd name="adj" fmla="val 13745"/>
            </a:avLst>
          </a:prstGeom>
          <a:noFill/>
          <a:ln w="38100">
            <a:solidFill>
              <a:schemeClr val="bg2"/>
            </a:solidFill>
            <a:round/>
            <a:headEnd/>
            <a:tailEnd/>
          </a:ln>
          <a:effectLst/>
          <a:extLst>
            <a:ext uri="{909E8E84-426E-40dd-AFC4-6F175D3DCCD1}">
              <a14:hiddenFill xmlns:a14="http://schemas.microsoft.com/office/drawing/2010/main">
                <a:solidFill>
                  <a:srgbClr val="C0C0C0">
                    <a:alpha val="31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285750" indent="-285750" eaLnBrk="0" hangingPunct="0">
              <a:buFont typeface="Arial" pitchFamily="34" charset="0"/>
              <a:buChar char="•"/>
            </a:pPr>
            <a:r>
              <a:rPr lang="zh-CN" altLang="en-US" sz="1600" b="1" dirty="0" smtClean="0">
                <a:latin typeface="Verdana" pitchFamily="34" charset="0"/>
                <a:ea typeface="宋体" pitchFamily="2" charset="-122"/>
              </a:rPr>
              <a:t>授权</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项目管理</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管理与执行</a:t>
            </a:r>
            <a:endParaRPr lang="en-US" altLang="zh-CN" sz="1600" b="1" dirty="0" smtClean="0">
              <a:latin typeface="Verdana" pitchFamily="34" charset="0"/>
              <a:ea typeface="宋体" pitchFamily="2" charset="-122"/>
            </a:endParaRPr>
          </a:p>
          <a:p>
            <a:pPr marL="285750" indent="-285750" eaLnBrk="0" hangingPunct="0">
              <a:buFont typeface="Arial" pitchFamily="34" charset="0"/>
              <a:buChar char="•"/>
            </a:pPr>
            <a:r>
              <a:rPr lang="zh-CN" altLang="en-US" sz="1600" b="1" dirty="0" smtClean="0">
                <a:latin typeface="Verdana" pitchFamily="34" charset="0"/>
                <a:ea typeface="宋体" pitchFamily="2" charset="-122"/>
              </a:rPr>
              <a:t>辅导下属</a:t>
            </a:r>
            <a:endParaRPr lang="en-US" altLang="zh-CN" sz="1600" b="1" dirty="0" smtClean="0">
              <a:latin typeface="Verdana" pitchFamily="34" charset="0"/>
              <a:ea typeface="宋体" pitchFamily="2" charset="-122"/>
            </a:endParaRPr>
          </a:p>
        </p:txBody>
      </p:sp>
      <p:sp>
        <p:nvSpPr>
          <p:cNvPr id="91141" name="Rectangle 5"/>
          <p:cNvSpPr>
            <a:spLocks noGrp="1" noChangeArrowheads="1"/>
          </p:cNvSpPr>
          <p:nvPr>
            <p:ph type="title"/>
          </p:nvPr>
        </p:nvSpPr>
        <p:spPr/>
        <p:txBody>
          <a:bodyPr/>
          <a:lstStyle/>
          <a:p>
            <a:r>
              <a:rPr lang="zh-CN" altLang="en-US" dirty="0" smtClean="0"/>
              <a:t>领导能力开发的内容（二）</a:t>
            </a:r>
            <a:endParaRPr lang="en-US" altLang="zh-CN" sz="1800" dirty="0">
              <a:ea typeface="宋体" pitchFamily="2" charset="-122"/>
            </a:endParaRPr>
          </a:p>
        </p:txBody>
      </p:sp>
      <p:sp>
        <p:nvSpPr>
          <p:cNvPr id="91142" name="AutoShape 6"/>
          <p:cNvSpPr>
            <a:spLocks noChangeArrowheads="1"/>
          </p:cNvSpPr>
          <p:nvPr/>
        </p:nvSpPr>
        <p:spPr bwMode="gray">
          <a:xfrm>
            <a:off x="3151188" y="2452688"/>
            <a:ext cx="400050" cy="449262"/>
          </a:xfrm>
          <a:prstGeom prst="chevron">
            <a:avLst>
              <a:gd name="adj" fmla="val 52514"/>
            </a:avLst>
          </a:prstGeom>
          <a:solidFill>
            <a:schemeClr val="accent1"/>
          </a:solidFill>
          <a:ln>
            <a:noFill/>
          </a:ln>
          <a:effectLst/>
          <a:extLst>
            <a:ext uri="{91240B29-F687-4f45-9708-019B960494DF}">
              <a14:hiddenLine xmlns:a14="http://schemas.microsoft.com/office/drawing/2010/main" w="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91149" name="Oval 13"/>
          <p:cNvSpPr>
            <a:spLocks noChangeArrowheads="1"/>
          </p:cNvSpPr>
          <p:nvPr/>
        </p:nvSpPr>
        <p:spPr bwMode="gray">
          <a:xfrm>
            <a:off x="1295400" y="1828800"/>
            <a:ext cx="1703388" cy="1687513"/>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91150" name="Oval 14"/>
          <p:cNvSpPr>
            <a:spLocks noChangeArrowheads="1"/>
          </p:cNvSpPr>
          <p:nvPr/>
        </p:nvSpPr>
        <p:spPr bwMode="gray">
          <a:xfrm>
            <a:off x="1295400" y="1828800"/>
            <a:ext cx="1703388" cy="1687513"/>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91151" name="Oval 15"/>
          <p:cNvSpPr>
            <a:spLocks noChangeArrowheads="1"/>
          </p:cNvSpPr>
          <p:nvPr/>
        </p:nvSpPr>
        <p:spPr bwMode="gray">
          <a:xfrm>
            <a:off x="1406525" y="1938338"/>
            <a:ext cx="1481138" cy="1466850"/>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52" name="Oval 16"/>
          <p:cNvSpPr>
            <a:spLocks noChangeArrowheads="1"/>
          </p:cNvSpPr>
          <p:nvPr/>
        </p:nvSpPr>
        <p:spPr bwMode="gray">
          <a:xfrm>
            <a:off x="1408113" y="1941513"/>
            <a:ext cx="1481137" cy="1466850"/>
          </a:xfrm>
          <a:prstGeom prst="ellipse">
            <a:avLst/>
          </a:prstGeom>
          <a:gradFill rotWithShape="1">
            <a:gsLst>
              <a:gs pos="0">
                <a:schemeClr val="folHlink">
                  <a:gamma/>
                  <a:shade val="63529"/>
                  <a:invGamma/>
                </a:schemeClr>
              </a:gs>
              <a:gs pos="100000">
                <a:schemeClr val="folHlink">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53" name="Oval 17"/>
          <p:cNvSpPr>
            <a:spLocks noChangeArrowheads="1"/>
          </p:cNvSpPr>
          <p:nvPr/>
        </p:nvSpPr>
        <p:spPr bwMode="gray">
          <a:xfrm>
            <a:off x="1481138" y="2012950"/>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91154" name="Group 18"/>
          <p:cNvGrpSpPr>
            <a:grpSpLocks/>
          </p:cNvGrpSpPr>
          <p:nvPr/>
        </p:nvGrpSpPr>
        <p:grpSpPr bwMode="auto">
          <a:xfrm>
            <a:off x="1501775" y="2032000"/>
            <a:ext cx="1290638" cy="1277938"/>
            <a:chOff x="4166" y="1706"/>
            <a:chExt cx="1252" cy="1252"/>
          </a:xfrm>
        </p:grpSpPr>
        <p:sp>
          <p:nvSpPr>
            <p:cNvPr id="91155" name="Oval 1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56" name="Oval 2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57" name="Oval 2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58" name="Oval 2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91159" name="Oval 23"/>
          <p:cNvSpPr>
            <a:spLocks noChangeArrowheads="1"/>
          </p:cNvSpPr>
          <p:nvPr/>
        </p:nvSpPr>
        <p:spPr bwMode="gray">
          <a:xfrm>
            <a:off x="3759200" y="1833563"/>
            <a:ext cx="1703388" cy="1687512"/>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91160" name="Oval 24"/>
          <p:cNvSpPr>
            <a:spLocks noChangeArrowheads="1"/>
          </p:cNvSpPr>
          <p:nvPr/>
        </p:nvSpPr>
        <p:spPr bwMode="gray">
          <a:xfrm>
            <a:off x="3759200" y="1833563"/>
            <a:ext cx="1703388" cy="1687512"/>
          </a:xfrm>
          <a:prstGeom prst="ellipse">
            <a:avLst/>
          </a:prstGeom>
          <a:gradFill rotWithShape="1">
            <a:gsLst>
              <a:gs pos="0">
                <a:schemeClr val="accent1">
                  <a:alpha val="32001"/>
                </a:schemeClr>
              </a:gs>
              <a:gs pos="100000">
                <a:schemeClr val="accent1">
                  <a:gamma/>
                  <a:shade val="46275"/>
                  <a:invGamma/>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wrap="none" anchor="ctr">
            <a:spAutoFit/>
          </a:bodyPr>
          <a:lstStyle/>
          <a:p>
            <a:endParaRPr lang="zh-CN" altLang="en-US"/>
          </a:p>
        </p:txBody>
      </p:sp>
      <p:sp>
        <p:nvSpPr>
          <p:cNvPr id="91161" name="Oval 25"/>
          <p:cNvSpPr>
            <a:spLocks noChangeArrowheads="1"/>
          </p:cNvSpPr>
          <p:nvPr/>
        </p:nvSpPr>
        <p:spPr bwMode="gray">
          <a:xfrm>
            <a:off x="3870325" y="1944688"/>
            <a:ext cx="1481138" cy="1466850"/>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62" name="Oval 26"/>
          <p:cNvSpPr>
            <a:spLocks noChangeArrowheads="1"/>
          </p:cNvSpPr>
          <p:nvPr/>
        </p:nvSpPr>
        <p:spPr bwMode="gray">
          <a:xfrm>
            <a:off x="3871913" y="1946275"/>
            <a:ext cx="1481137" cy="1466850"/>
          </a:xfrm>
          <a:prstGeom prst="ellipse">
            <a:avLst/>
          </a:prstGeom>
          <a:gradFill rotWithShape="1">
            <a:gsLst>
              <a:gs pos="0">
                <a:schemeClr val="accent1">
                  <a:gamma/>
                  <a:shade val="63529"/>
                  <a:invGamma/>
                </a:schemeClr>
              </a:gs>
              <a:gs pos="100000">
                <a:schemeClr val="accent1">
                  <a:alpha val="0"/>
                </a:schemeClr>
              </a:gs>
            </a:gsLst>
            <a:lin ang="2700000" scaled="1"/>
          </a:gra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91163" name="Oval 27"/>
          <p:cNvSpPr>
            <a:spLocks noChangeArrowheads="1"/>
          </p:cNvSpPr>
          <p:nvPr/>
        </p:nvSpPr>
        <p:spPr bwMode="gray">
          <a:xfrm>
            <a:off x="3943350" y="2016125"/>
            <a:ext cx="1333500" cy="1320800"/>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grpSp>
        <p:nvGrpSpPr>
          <p:cNvPr id="91164" name="Group 28"/>
          <p:cNvGrpSpPr>
            <a:grpSpLocks/>
          </p:cNvGrpSpPr>
          <p:nvPr/>
        </p:nvGrpSpPr>
        <p:grpSpPr bwMode="auto">
          <a:xfrm>
            <a:off x="3965575" y="2032000"/>
            <a:ext cx="1290638" cy="1277938"/>
            <a:chOff x="4166" y="1706"/>
            <a:chExt cx="1252" cy="1252"/>
          </a:xfrm>
        </p:grpSpPr>
        <p:sp>
          <p:nvSpPr>
            <p:cNvPr id="91165" name="Oval 29"/>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66" name="Oval 30"/>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67" name="Oval 31"/>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91168" name="Oval 32"/>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91174" name="Text Box 38"/>
          <p:cNvSpPr txBox="1">
            <a:spLocks noChangeArrowheads="1"/>
          </p:cNvSpPr>
          <p:nvPr/>
        </p:nvSpPr>
        <p:spPr bwMode="gray">
          <a:xfrm>
            <a:off x="1543355" y="2505075"/>
            <a:ext cx="121700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000" b="1" dirty="0" smtClean="0">
                <a:solidFill>
                  <a:srgbClr val="000000"/>
                </a:solidFill>
                <a:ea typeface="宋体" pitchFamily="2" charset="-122"/>
              </a:rPr>
              <a:t>管理下属</a:t>
            </a:r>
            <a:endParaRPr lang="en-US" altLang="zh-CN" sz="2000" b="1" dirty="0">
              <a:solidFill>
                <a:srgbClr val="000000"/>
              </a:solidFill>
              <a:ea typeface="宋体" pitchFamily="2" charset="-122"/>
            </a:endParaRPr>
          </a:p>
        </p:txBody>
      </p:sp>
      <p:sp>
        <p:nvSpPr>
          <p:cNvPr id="91175" name="Text Box 39"/>
          <p:cNvSpPr txBox="1">
            <a:spLocks noChangeArrowheads="1"/>
          </p:cNvSpPr>
          <p:nvPr/>
        </p:nvSpPr>
        <p:spPr bwMode="gray">
          <a:xfrm>
            <a:off x="4011919" y="2505075"/>
            <a:ext cx="121700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000" b="1" dirty="0" smtClean="0">
                <a:solidFill>
                  <a:srgbClr val="000000"/>
                </a:solidFill>
                <a:ea typeface="宋体" pitchFamily="2" charset="-122"/>
              </a:rPr>
              <a:t>领导能力</a:t>
            </a:r>
            <a:endParaRPr lang="en-US" altLang="zh-CN" sz="2000" b="1" dirty="0">
              <a:solidFill>
                <a:srgbClr val="000000"/>
              </a:solidFill>
              <a:ea typeface="宋体" pitchFamily="2" charset="-122"/>
            </a:endParaRPr>
          </a:p>
        </p:txBody>
      </p:sp>
    </p:spTree>
    <p:extLst>
      <p:ext uri="{BB962C8B-B14F-4D97-AF65-F5344CB8AC3E}">
        <p14:creationId xmlns:p14="http://schemas.microsoft.com/office/powerpoint/2010/main" val="260655248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影响青年领导力形成的重要因素</a:t>
            </a:r>
            <a:endParaRPr kumimoji="1" lang="zh-CN" altLang="en-US" dirty="0"/>
          </a:p>
        </p:txBody>
      </p:sp>
      <p:sp>
        <p:nvSpPr>
          <p:cNvPr id="3" name="内容占位符 2"/>
          <p:cNvSpPr>
            <a:spLocks noGrp="1"/>
          </p:cNvSpPr>
          <p:nvPr>
            <p:ph idx="1"/>
          </p:nvPr>
        </p:nvSpPr>
        <p:spPr/>
        <p:txBody>
          <a:bodyPr>
            <a:normAutofit/>
          </a:bodyPr>
          <a:lstStyle/>
          <a:p>
            <a:r>
              <a:rPr kumimoji="1" lang="en-US" altLang="zh-CN" dirty="0" smtClean="0"/>
              <a:t>1</a:t>
            </a:r>
            <a:r>
              <a:rPr kumimoji="1" lang="zh-CN" altLang="en-US" dirty="0" smtClean="0"/>
              <a:t>、早期经验</a:t>
            </a:r>
            <a:endParaRPr kumimoji="1" lang="en-US" altLang="zh-CN" dirty="0" smtClean="0"/>
          </a:p>
          <a:p>
            <a:pPr lvl="1"/>
            <a:r>
              <a:rPr kumimoji="1" lang="zh-CN" altLang="en-US" dirty="0" smtClean="0"/>
              <a:t>承担过领导职务</a:t>
            </a:r>
            <a:endParaRPr kumimoji="1" lang="en-US" altLang="zh-CN" dirty="0" smtClean="0"/>
          </a:p>
          <a:p>
            <a:pPr lvl="1"/>
            <a:r>
              <a:rPr kumimoji="1" lang="zh-CN" altLang="en-US" dirty="0" smtClean="0"/>
              <a:t>激发领导能力的关键事件</a:t>
            </a:r>
            <a:endParaRPr kumimoji="1" lang="en-US" altLang="zh-CN" dirty="0" smtClean="0"/>
          </a:p>
          <a:p>
            <a:r>
              <a:rPr kumimoji="1" lang="en-US" altLang="zh-CN" dirty="0" smtClean="0"/>
              <a:t>2</a:t>
            </a:r>
            <a:r>
              <a:rPr kumimoji="1" lang="zh-CN" altLang="en-US" dirty="0" smtClean="0"/>
              <a:t>、人际交往能力</a:t>
            </a:r>
            <a:endParaRPr kumimoji="1" lang="en-US" altLang="zh-CN" dirty="0" smtClean="0"/>
          </a:p>
          <a:p>
            <a:r>
              <a:rPr kumimoji="1" lang="en-US" altLang="zh-CN" dirty="0" smtClean="0"/>
              <a:t>3</a:t>
            </a:r>
            <a:r>
              <a:rPr kumimoji="1" lang="zh-CN" altLang="en-US" dirty="0" smtClean="0"/>
              <a:t>、沟通谈判能力</a:t>
            </a:r>
            <a:endParaRPr kumimoji="1" lang="en-US" altLang="zh-CN" dirty="0" smtClean="0"/>
          </a:p>
          <a:p>
            <a:r>
              <a:rPr kumimoji="1" lang="en-US" altLang="zh-CN" dirty="0" smtClean="0"/>
              <a:t>4</a:t>
            </a:r>
            <a:r>
              <a:rPr kumimoji="1" lang="zh-CN" altLang="en-US" dirty="0" smtClean="0"/>
              <a:t>、选拔领导的方式</a:t>
            </a:r>
            <a:endParaRPr kumimoji="1" lang="en-US" altLang="zh-CN" dirty="0" smtClean="0"/>
          </a:p>
          <a:p>
            <a:r>
              <a:rPr kumimoji="1" lang="en-US" altLang="zh-CN" dirty="0" smtClean="0"/>
              <a:t>5</a:t>
            </a:r>
            <a:r>
              <a:rPr kumimoji="1" lang="zh-CN" altLang="en-US" dirty="0" smtClean="0"/>
              <a:t>、动机</a:t>
            </a:r>
            <a:endParaRPr kumimoji="1" lang="en-US" altLang="zh-CN" dirty="0" smtClean="0"/>
          </a:p>
          <a:p>
            <a:r>
              <a:rPr kumimoji="1" lang="en-US" altLang="zh-CN" dirty="0" smtClean="0"/>
              <a:t>6</a:t>
            </a:r>
            <a:r>
              <a:rPr kumimoji="1" lang="zh-CN" altLang="en-US" dirty="0" smtClean="0"/>
              <a:t>、社会支持：包括家庭和学校</a:t>
            </a:r>
            <a:endParaRPr kumimoji="1" lang="en-US" altLang="zh-CN" dirty="0" smtClean="0"/>
          </a:p>
          <a:p>
            <a:endParaRPr kumimoji="1" lang="zh-CN" altLang="en-US" dirty="0"/>
          </a:p>
        </p:txBody>
      </p:sp>
    </p:spTree>
    <p:extLst>
      <p:ext uri="{BB962C8B-B14F-4D97-AF65-F5344CB8AC3E}">
        <p14:creationId xmlns:p14="http://schemas.microsoft.com/office/powerpoint/2010/main" val="4178271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青年领导力开发项目的现状</a:t>
            </a:r>
            <a:endParaRPr kumimoji="1" lang="zh-CN" altLang="en-US" dirty="0"/>
          </a:p>
        </p:txBody>
      </p:sp>
      <p:sp>
        <p:nvSpPr>
          <p:cNvPr id="3" name="内容占位符 2"/>
          <p:cNvSpPr>
            <a:spLocks noGrp="1"/>
          </p:cNvSpPr>
          <p:nvPr>
            <p:ph idx="1"/>
          </p:nvPr>
        </p:nvSpPr>
        <p:spPr/>
        <p:txBody>
          <a:bodyPr/>
          <a:lstStyle/>
          <a:p>
            <a:r>
              <a:rPr kumimoji="1" lang="zh-CN" altLang="en-US" dirty="0" smtClean="0"/>
              <a:t>跟领导力没有什么关系</a:t>
            </a:r>
            <a:endParaRPr kumimoji="1" lang="en-US" altLang="zh-CN" dirty="0" smtClean="0"/>
          </a:p>
          <a:p>
            <a:r>
              <a:rPr kumimoji="1" lang="zh-CN" altLang="en-US" dirty="0" smtClean="0"/>
              <a:t>参与度直接影响：</a:t>
            </a:r>
            <a:endParaRPr kumimoji="1" lang="en-US" altLang="zh-CN" dirty="0" smtClean="0"/>
          </a:p>
          <a:p>
            <a:pPr lvl="1"/>
            <a:r>
              <a:rPr kumimoji="1" lang="zh-CN" altLang="en-US" dirty="0" smtClean="0"/>
              <a:t>技能</a:t>
            </a:r>
            <a:endParaRPr kumimoji="1" lang="en-US" altLang="zh-CN" dirty="0" smtClean="0"/>
          </a:p>
          <a:p>
            <a:pPr lvl="1"/>
            <a:r>
              <a:rPr kumimoji="1" lang="zh-CN" altLang="en-US" dirty="0" smtClean="0"/>
              <a:t>价值观</a:t>
            </a:r>
            <a:endParaRPr kumimoji="1" lang="en-US" altLang="zh-CN" dirty="0" smtClean="0"/>
          </a:p>
          <a:p>
            <a:pPr lvl="1"/>
            <a:r>
              <a:rPr kumimoji="1" lang="zh-CN" altLang="en-US" dirty="0" smtClean="0"/>
              <a:t>认知的理解度</a:t>
            </a:r>
            <a:endParaRPr kumimoji="1" lang="en-US" altLang="zh-CN" dirty="0" smtClean="0"/>
          </a:p>
          <a:p>
            <a:pPr lvl="1"/>
            <a:endParaRPr kumimoji="1" lang="en-US" altLang="zh-CN" dirty="0" smtClean="0"/>
          </a:p>
          <a:p>
            <a:endParaRPr kumimoji="1" lang="zh-CN" altLang="en-US" dirty="0"/>
          </a:p>
        </p:txBody>
      </p:sp>
    </p:spTree>
    <p:extLst>
      <p:ext uri="{BB962C8B-B14F-4D97-AF65-F5344CB8AC3E}">
        <p14:creationId xmlns:p14="http://schemas.microsoft.com/office/powerpoint/2010/main" val="1096304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传统领导力开发的内容</a:t>
            </a:r>
            <a:endParaRPr kumimoji="1" lang="zh-CN" altLang="en-US" dirty="0"/>
          </a:p>
        </p:txBody>
      </p:sp>
      <p:sp>
        <p:nvSpPr>
          <p:cNvPr id="3" name="内容占位符 2"/>
          <p:cNvSpPr>
            <a:spLocks noGrp="1"/>
          </p:cNvSpPr>
          <p:nvPr>
            <p:ph idx="1"/>
          </p:nvPr>
        </p:nvSpPr>
        <p:spPr/>
        <p:txBody>
          <a:bodyPr/>
          <a:lstStyle/>
          <a:p>
            <a:r>
              <a:rPr kumimoji="1" lang="zh-CN" altLang="en-US" dirty="0" smtClean="0"/>
              <a:t>战略思维</a:t>
            </a:r>
            <a:endParaRPr kumimoji="1" lang="en-US" altLang="zh-CN" dirty="0" smtClean="0"/>
          </a:p>
          <a:p>
            <a:r>
              <a:rPr kumimoji="1" lang="zh-CN" altLang="en-US" dirty="0" smtClean="0"/>
              <a:t>决策能力</a:t>
            </a:r>
            <a:endParaRPr kumimoji="1" lang="en-US" altLang="zh-CN" dirty="0" smtClean="0"/>
          </a:p>
          <a:p>
            <a:r>
              <a:rPr kumimoji="1" lang="zh-CN" altLang="en-US" dirty="0" smtClean="0"/>
              <a:t>反思</a:t>
            </a:r>
            <a:endParaRPr kumimoji="1" lang="en-US" altLang="zh-CN" dirty="0" smtClean="0"/>
          </a:p>
          <a:p>
            <a:r>
              <a:rPr kumimoji="1" lang="zh-CN" altLang="en-US" dirty="0" smtClean="0"/>
              <a:t>冲突管理</a:t>
            </a:r>
            <a:endParaRPr kumimoji="1" lang="en-US" altLang="zh-CN" dirty="0" smtClean="0"/>
          </a:p>
          <a:p>
            <a:endParaRPr kumimoji="1" lang="en-US" altLang="zh-CN" dirty="0" smtClean="0"/>
          </a:p>
          <a:p>
            <a:endParaRPr kumimoji="1" lang="en-US" altLang="zh-CN" dirty="0" smtClean="0"/>
          </a:p>
          <a:p>
            <a:endParaRPr kumimoji="1" lang="zh-CN" altLang="en-US" dirty="0"/>
          </a:p>
        </p:txBody>
      </p:sp>
    </p:spTree>
    <p:extLst>
      <p:ext uri="{BB962C8B-B14F-4D97-AF65-F5344CB8AC3E}">
        <p14:creationId xmlns:p14="http://schemas.microsoft.com/office/powerpoint/2010/main" val="12760109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青年领导力开发的重点－服务型领导</a:t>
            </a:r>
            <a:endParaRPr kumimoji="1" lang="zh-CN" altLang="en-US" dirty="0"/>
          </a:p>
        </p:txBody>
      </p:sp>
      <p:sp>
        <p:nvSpPr>
          <p:cNvPr id="3" name="内容占位符 2"/>
          <p:cNvSpPr>
            <a:spLocks noGrp="1"/>
          </p:cNvSpPr>
          <p:nvPr>
            <p:ph idx="1"/>
          </p:nvPr>
        </p:nvSpPr>
        <p:spPr/>
        <p:txBody>
          <a:bodyPr>
            <a:noAutofit/>
          </a:bodyPr>
          <a:lstStyle/>
          <a:p>
            <a:r>
              <a:rPr lang="zh-CN" altLang="en-US" dirty="0" smtClean="0"/>
              <a:t>无私、利他主义</a:t>
            </a:r>
            <a:endParaRPr lang="en-US" altLang="zh-CN" dirty="0" smtClean="0"/>
          </a:p>
          <a:p>
            <a:r>
              <a:rPr lang="zh-CN" altLang="en-US" dirty="0" smtClean="0"/>
              <a:t>可靠</a:t>
            </a:r>
            <a:endParaRPr lang="en-US" altLang="zh-CN" dirty="0" smtClean="0"/>
          </a:p>
          <a:p>
            <a:r>
              <a:rPr lang="zh-CN" altLang="en-US" dirty="0" smtClean="0"/>
              <a:t>品德高尚</a:t>
            </a:r>
            <a:endParaRPr lang="en-US" altLang="zh-CN" dirty="0" smtClean="0"/>
          </a:p>
          <a:p>
            <a:r>
              <a:rPr lang="en-US" altLang="zh-CN" dirty="0" smtClean="0"/>
              <a:t> </a:t>
            </a:r>
            <a:r>
              <a:rPr lang="zh-CN" altLang="en-US" dirty="0" smtClean="0"/>
              <a:t>义务</a:t>
            </a:r>
            <a:endParaRPr lang="en-US" altLang="zh-CN" dirty="0" smtClean="0"/>
          </a:p>
          <a:p>
            <a:r>
              <a:rPr lang="en-US" altLang="zh-CN" dirty="0" smtClean="0"/>
              <a:t> </a:t>
            </a:r>
            <a:r>
              <a:rPr lang="zh-CN" altLang="en-US" dirty="0" smtClean="0"/>
              <a:t>授权</a:t>
            </a:r>
            <a:endParaRPr lang="en-US" altLang="zh-CN" dirty="0" smtClean="0"/>
          </a:p>
          <a:p>
            <a:r>
              <a:rPr lang="zh-CN" altLang="en-US" dirty="0" smtClean="0"/>
              <a:t>诚信</a:t>
            </a:r>
            <a:endParaRPr lang="en-US" altLang="zh-CN" dirty="0" smtClean="0"/>
          </a:p>
          <a:p>
            <a:r>
              <a:rPr lang="en-US" altLang="zh-CN" dirty="0" smtClean="0"/>
              <a:t> </a:t>
            </a:r>
            <a:r>
              <a:rPr lang="zh-CN" altLang="en-US" dirty="0" smtClean="0"/>
              <a:t>灵性</a:t>
            </a:r>
            <a:endParaRPr kumimoji="1" lang="zh-CN" altLang="en-US" dirty="0"/>
          </a:p>
        </p:txBody>
      </p:sp>
    </p:spTree>
    <p:extLst>
      <p:ext uri="{BB962C8B-B14F-4D97-AF65-F5344CB8AC3E}">
        <p14:creationId xmlns:p14="http://schemas.microsoft.com/office/powerpoint/2010/main" val="3609913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青年领导力开发的内容</a:t>
            </a:r>
          </a:p>
        </p:txBody>
      </p:sp>
      <p:sp>
        <p:nvSpPr>
          <p:cNvPr id="3" name="内容占位符 2"/>
          <p:cNvSpPr>
            <a:spLocks noGrp="1"/>
          </p:cNvSpPr>
          <p:nvPr>
            <p:ph idx="1"/>
          </p:nvPr>
        </p:nvSpPr>
        <p:spPr/>
        <p:txBody>
          <a:bodyPr>
            <a:noAutofit/>
          </a:bodyPr>
          <a:lstStyle/>
          <a:p>
            <a:r>
              <a:rPr lang="zh-CN" altLang="en-US" sz="2400" dirty="0" smtClean="0"/>
              <a:t>自愿服务</a:t>
            </a:r>
            <a:endParaRPr lang="en-US" altLang="zh-CN" sz="2400" dirty="0" smtClean="0"/>
          </a:p>
          <a:p>
            <a:pPr lvl="1"/>
            <a:r>
              <a:rPr lang="zh-CN" altLang="en-US" dirty="0" smtClean="0"/>
              <a:t>提供服务</a:t>
            </a:r>
            <a:endParaRPr lang="en-US" altLang="zh-CN" dirty="0" smtClean="0"/>
          </a:p>
          <a:p>
            <a:r>
              <a:rPr lang="en-US" altLang="zh-CN" sz="2400" dirty="0" smtClean="0"/>
              <a:t> </a:t>
            </a:r>
            <a:r>
              <a:rPr lang="zh-CN" altLang="en-US" sz="2400" dirty="0" smtClean="0"/>
              <a:t>承担义务</a:t>
            </a:r>
            <a:endParaRPr lang="en-US" altLang="zh-CN" sz="2400" dirty="0" smtClean="0"/>
          </a:p>
          <a:p>
            <a:pPr lvl="1"/>
            <a:r>
              <a:rPr lang="zh-CN" altLang="en-US" dirty="0" smtClean="0"/>
              <a:t>谦虚，可靠，诚信</a:t>
            </a:r>
            <a:endParaRPr lang="en-US" altLang="zh-CN" dirty="0" smtClean="0"/>
          </a:p>
          <a:p>
            <a:r>
              <a:rPr lang="zh-CN" altLang="en-US" sz="2400" dirty="0" smtClean="0"/>
              <a:t>盟约关系</a:t>
            </a:r>
            <a:endParaRPr lang="en-US" altLang="zh-CN" sz="2400" dirty="0" smtClean="0"/>
          </a:p>
          <a:p>
            <a:pPr lvl="1"/>
            <a:r>
              <a:rPr lang="zh-CN" altLang="en-US" dirty="0" smtClean="0"/>
              <a:t>合作</a:t>
            </a:r>
            <a:endParaRPr lang="en-US" altLang="zh-CN" dirty="0" smtClean="0"/>
          </a:p>
          <a:p>
            <a:r>
              <a:rPr lang="zh-CN" altLang="en-US" sz="2400" dirty="0" smtClean="0"/>
              <a:t>灵性传递</a:t>
            </a:r>
            <a:endParaRPr lang="en-US" altLang="zh-CN" sz="2400" dirty="0" smtClean="0"/>
          </a:p>
          <a:p>
            <a:pPr lvl="1"/>
            <a:r>
              <a:rPr lang="zh-CN" altLang="en-US" dirty="0" smtClean="0"/>
              <a:t>愿景</a:t>
            </a:r>
            <a:endParaRPr lang="en-US" altLang="zh-CN" dirty="0" smtClean="0"/>
          </a:p>
          <a:p>
            <a:r>
              <a:rPr lang="zh-CN" altLang="en-US" sz="2400" dirty="0" smtClean="0"/>
              <a:t>影响传递</a:t>
            </a:r>
            <a:endParaRPr lang="en-US" altLang="zh-CN" sz="2400" dirty="0" smtClean="0"/>
          </a:p>
          <a:p>
            <a:pPr lvl="1"/>
            <a:r>
              <a:rPr lang="zh-CN" altLang="en-US" dirty="0" smtClean="0"/>
              <a:t>说服力，授权</a:t>
            </a:r>
            <a:endParaRPr kumimoji="1" lang="zh-CN" altLang="en-US" dirty="0"/>
          </a:p>
        </p:txBody>
      </p:sp>
    </p:spTree>
    <p:extLst>
      <p:ext uri="{BB962C8B-B14F-4D97-AF65-F5344CB8AC3E}">
        <p14:creationId xmlns:p14="http://schemas.microsoft.com/office/powerpoint/2010/main" val="2891511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青年领导力开发的内容</a:t>
            </a:r>
            <a:endParaRPr kumimoji="1" lang="zh-CN" altLang="en-US" dirty="0"/>
          </a:p>
        </p:txBody>
      </p:sp>
      <p:sp>
        <p:nvSpPr>
          <p:cNvPr id="3" name="内容占位符 2"/>
          <p:cNvSpPr>
            <a:spLocks noGrp="1"/>
          </p:cNvSpPr>
          <p:nvPr>
            <p:ph idx="1"/>
          </p:nvPr>
        </p:nvSpPr>
        <p:spPr/>
        <p:txBody>
          <a:bodyPr>
            <a:normAutofit/>
          </a:bodyPr>
          <a:lstStyle/>
          <a:p>
            <a:r>
              <a:rPr kumimoji="1" lang="zh-CN" altLang="en-US" sz="2800" dirty="0" smtClean="0"/>
              <a:t>价值观</a:t>
            </a:r>
            <a:endParaRPr kumimoji="1" lang="en-US" altLang="zh-CN" sz="2800" dirty="0" smtClean="0"/>
          </a:p>
          <a:p>
            <a:pPr lvl="1"/>
            <a:r>
              <a:rPr kumimoji="1" lang="zh-CN" altLang="en-US" sz="2400" dirty="0" smtClean="0"/>
              <a:t>道德</a:t>
            </a:r>
            <a:endParaRPr kumimoji="1" lang="en-US" altLang="zh-CN" sz="2400" dirty="0" smtClean="0"/>
          </a:p>
          <a:p>
            <a:pPr lvl="1"/>
            <a:r>
              <a:rPr kumimoji="1" lang="zh-CN" altLang="en-US" sz="2400" dirty="0" smtClean="0"/>
              <a:t>奉献精神</a:t>
            </a:r>
            <a:endParaRPr kumimoji="1" lang="en-US" altLang="zh-CN" sz="2400" dirty="0" smtClean="0"/>
          </a:p>
          <a:p>
            <a:pPr lvl="1"/>
            <a:r>
              <a:rPr kumimoji="1" lang="zh-CN" altLang="en-US" sz="2400" dirty="0" smtClean="0"/>
              <a:t>事业心</a:t>
            </a:r>
            <a:endParaRPr kumimoji="1" lang="en-US" altLang="zh-CN" sz="2400" dirty="0" smtClean="0"/>
          </a:p>
          <a:p>
            <a:pPr lvl="1"/>
            <a:r>
              <a:rPr kumimoji="1" lang="zh-CN" altLang="en-US" sz="2400" dirty="0" smtClean="0"/>
              <a:t>服务精神</a:t>
            </a:r>
            <a:endParaRPr kumimoji="1" lang="en-US" altLang="zh-CN" sz="2400" dirty="0" smtClean="0"/>
          </a:p>
          <a:p>
            <a:r>
              <a:rPr lang="zh-CN" altLang="en-US" sz="3600" dirty="0"/>
              <a:t>道德反应</a:t>
            </a:r>
            <a:endParaRPr lang="en-US" altLang="zh-CN" sz="3600" dirty="0"/>
          </a:p>
          <a:p>
            <a:pPr lvl="1"/>
            <a:r>
              <a:rPr lang="zh-CN" altLang="en-US" sz="1800" dirty="0"/>
              <a:t>道德观</a:t>
            </a:r>
            <a:endParaRPr lang="en-US" altLang="zh-CN" sz="1800" dirty="0"/>
          </a:p>
          <a:p>
            <a:pPr lvl="1"/>
            <a:r>
              <a:rPr lang="zh-CN" altLang="en-US" sz="1800" dirty="0"/>
              <a:t>道德高尚的行为</a:t>
            </a:r>
            <a:endParaRPr lang="en-US" altLang="zh-CN" sz="1800" dirty="0"/>
          </a:p>
          <a:p>
            <a:endParaRPr kumimoji="1" lang="zh-CN" altLang="en-US" sz="2800" dirty="0"/>
          </a:p>
        </p:txBody>
      </p:sp>
    </p:spTree>
    <p:extLst>
      <p:ext uri="{BB962C8B-B14F-4D97-AF65-F5344CB8AC3E}">
        <p14:creationId xmlns:p14="http://schemas.microsoft.com/office/powerpoint/2010/main" val="2513388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a:xfrm>
            <a:off x="611560" y="692696"/>
            <a:ext cx="5976937" cy="576262"/>
          </a:xfrm>
        </p:spPr>
        <p:txBody>
          <a:bodyPr/>
          <a:lstStyle/>
          <a:p>
            <a:r>
              <a:rPr lang="zh-CN" altLang="en-US" dirty="0" smtClean="0"/>
              <a:t>主讲人简介</a:t>
            </a:r>
          </a:p>
        </p:txBody>
      </p:sp>
      <p:sp>
        <p:nvSpPr>
          <p:cNvPr id="5123" name="内容占位符 2"/>
          <p:cNvSpPr>
            <a:spLocks noGrp="1"/>
          </p:cNvSpPr>
          <p:nvPr>
            <p:ph idx="1"/>
          </p:nvPr>
        </p:nvSpPr>
        <p:spPr>
          <a:xfrm>
            <a:off x="684213" y="1618456"/>
            <a:ext cx="7772400" cy="4114800"/>
          </a:xfrm>
        </p:spPr>
        <p:txBody>
          <a:bodyPr/>
          <a:lstStyle/>
          <a:p>
            <a:r>
              <a:rPr lang="zh-CN" altLang="en-US" sz="2800" dirty="0" smtClean="0"/>
              <a:t>留美工业心理学博士</a:t>
            </a:r>
            <a:endParaRPr lang="en-US" altLang="zh-CN" sz="2800" dirty="0" smtClean="0"/>
          </a:p>
          <a:p>
            <a:r>
              <a:rPr lang="zh-CN" altLang="en-US" sz="2800" dirty="0" smtClean="0"/>
              <a:t>团队管理、领导力测评与开发专家</a:t>
            </a:r>
            <a:endParaRPr lang="en-US" altLang="zh-CN" sz="2800" dirty="0" smtClean="0"/>
          </a:p>
          <a:p>
            <a:r>
              <a:rPr lang="zh-CN" altLang="en-US" sz="2800" dirty="0" smtClean="0"/>
              <a:t>国际工业心理学会、国际管理学会会员</a:t>
            </a:r>
            <a:endParaRPr lang="en-US" altLang="zh-CN" sz="2800" dirty="0" smtClean="0"/>
          </a:p>
          <a:p>
            <a:r>
              <a:rPr lang="zh-CN" altLang="en-US" sz="2800" dirty="0" smtClean="0"/>
              <a:t>主要承担项目：进出口银行企业文化建设、全国科技人才十二五规划、援疆干部培养、管理与开发、深圳市国有企业高管领导力测评、教育机关干部队伍建设与规划、中组部考评中心专家组成员</a:t>
            </a:r>
            <a:endParaRPr lang="en-US" altLang="zh-CN" sz="2800" dirty="0" smtClean="0"/>
          </a:p>
          <a:p>
            <a:endParaRPr lang="en-US" altLang="zh-CN" sz="2800" dirty="0" smtClean="0"/>
          </a:p>
          <a:p>
            <a:endParaRPr lang="zh-CN" altLang="en-US" sz="2800" dirty="0" smtClean="0"/>
          </a:p>
        </p:txBody>
      </p:sp>
    </p:spTree>
    <p:extLst>
      <p:ext uri="{BB962C8B-B14F-4D97-AF65-F5344CB8AC3E}">
        <p14:creationId xmlns:p14="http://schemas.microsoft.com/office/powerpoint/2010/main" val="2329542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zh-CN" altLang="en-US" dirty="0" smtClean="0">
                <a:ea typeface="宋体" pitchFamily="2" charset="-122"/>
              </a:rPr>
              <a:t>领导进行管理活动的基本模型</a:t>
            </a:r>
            <a:endParaRPr lang="en-US" altLang="zh-CN" dirty="0">
              <a:ea typeface="宋体" pitchFamily="2" charset="-122"/>
            </a:endParaRPr>
          </a:p>
        </p:txBody>
      </p:sp>
      <p:grpSp>
        <p:nvGrpSpPr>
          <p:cNvPr id="72707" name="Group 3"/>
          <p:cNvGrpSpPr>
            <a:grpSpLocks/>
          </p:cNvGrpSpPr>
          <p:nvPr/>
        </p:nvGrpSpPr>
        <p:grpSpPr bwMode="auto">
          <a:xfrm>
            <a:off x="1295400" y="1752600"/>
            <a:ext cx="6477000" cy="4127341"/>
            <a:chOff x="624" y="967"/>
            <a:chExt cx="4416" cy="2737"/>
          </a:xfrm>
        </p:grpSpPr>
        <p:sp>
          <p:nvSpPr>
            <p:cNvPr id="72708" name="AutoShape 4"/>
            <p:cNvSpPr>
              <a:spLocks noChangeArrowheads="1"/>
            </p:cNvSpPr>
            <p:nvPr/>
          </p:nvSpPr>
          <p:spPr bwMode="gray">
            <a:xfrm>
              <a:off x="2304" y="2496"/>
              <a:ext cx="1056" cy="384"/>
            </a:xfrm>
            <a:prstGeom prst="can">
              <a:avLst>
                <a:gd name="adj" fmla="val 25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09" name="AutoShape 5"/>
            <p:cNvSpPr>
              <a:spLocks noChangeArrowheads="1"/>
            </p:cNvSpPr>
            <p:nvPr/>
          </p:nvSpPr>
          <p:spPr bwMode="gray">
            <a:xfrm>
              <a:off x="2304" y="2160"/>
              <a:ext cx="1056" cy="384"/>
            </a:xfrm>
            <a:prstGeom prst="can">
              <a:avLst>
                <a:gd name="adj" fmla="val 25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10" name="AutoShape 6"/>
            <p:cNvSpPr>
              <a:spLocks noChangeArrowheads="1"/>
            </p:cNvSpPr>
            <p:nvPr/>
          </p:nvSpPr>
          <p:spPr bwMode="gray">
            <a:xfrm>
              <a:off x="2304" y="1824"/>
              <a:ext cx="1056" cy="384"/>
            </a:xfrm>
            <a:prstGeom prst="can">
              <a:avLst>
                <a:gd name="adj" fmla="val 25000"/>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11" name="Text Box 7"/>
            <p:cNvSpPr txBox="1">
              <a:spLocks noChangeArrowheads="1"/>
            </p:cNvSpPr>
            <p:nvPr/>
          </p:nvSpPr>
          <p:spPr bwMode="gray">
            <a:xfrm>
              <a:off x="2621" y="1969"/>
              <a:ext cx="44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a:solidFill>
                    <a:schemeClr val="bg1"/>
                  </a:solidFill>
                  <a:ea typeface="宋体" pitchFamily="2" charset="-122"/>
                </a:rPr>
                <a:t>领导</a:t>
              </a:r>
              <a:endParaRPr lang="en-US" altLang="zh-CN" b="1" dirty="0">
                <a:solidFill>
                  <a:schemeClr val="bg1"/>
                </a:solidFill>
                <a:ea typeface="宋体" pitchFamily="2" charset="-122"/>
              </a:endParaRPr>
            </a:p>
          </p:txBody>
        </p:sp>
        <p:sp>
          <p:nvSpPr>
            <p:cNvPr id="72712" name="Text Box 8"/>
            <p:cNvSpPr txBox="1">
              <a:spLocks noChangeArrowheads="1"/>
            </p:cNvSpPr>
            <p:nvPr/>
          </p:nvSpPr>
          <p:spPr bwMode="gray">
            <a:xfrm>
              <a:off x="2384" y="2305"/>
              <a:ext cx="918"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solidFill>
                    <a:schemeClr val="bg1"/>
                  </a:solidFill>
                  <a:ea typeface="宋体" pitchFamily="2" charset="-122"/>
                </a:rPr>
                <a:t>优秀管理者</a:t>
              </a:r>
              <a:endParaRPr lang="en-US" altLang="zh-CN" b="1" dirty="0">
                <a:solidFill>
                  <a:schemeClr val="bg1"/>
                </a:solidFill>
                <a:ea typeface="宋体" pitchFamily="2" charset="-122"/>
              </a:endParaRPr>
            </a:p>
          </p:txBody>
        </p:sp>
        <p:sp>
          <p:nvSpPr>
            <p:cNvPr id="72713" name="Text Box 9"/>
            <p:cNvSpPr txBox="1">
              <a:spLocks noChangeArrowheads="1"/>
            </p:cNvSpPr>
            <p:nvPr/>
          </p:nvSpPr>
          <p:spPr bwMode="gray">
            <a:xfrm>
              <a:off x="2542" y="2641"/>
              <a:ext cx="601"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solidFill>
                    <a:schemeClr val="bg1"/>
                  </a:solidFill>
                  <a:ea typeface="宋体" pitchFamily="2" charset="-122"/>
                </a:rPr>
                <a:t>管理者</a:t>
              </a:r>
              <a:endParaRPr lang="en-US" altLang="zh-CN" b="1" dirty="0">
                <a:solidFill>
                  <a:schemeClr val="bg1"/>
                </a:solidFill>
                <a:ea typeface="宋体" pitchFamily="2" charset="-122"/>
              </a:endParaRPr>
            </a:p>
          </p:txBody>
        </p:sp>
        <p:sp>
          <p:nvSpPr>
            <p:cNvPr id="72714" name="AutoShape 10"/>
            <p:cNvSpPr>
              <a:spLocks noChangeArrowheads="1"/>
            </p:cNvSpPr>
            <p:nvPr/>
          </p:nvSpPr>
          <p:spPr bwMode="gray">
            <a:xfrm>
              <a:off x="1872" y="1680"/>
              <a:ext cx="336" cy="1296"/>
            </a:xfrm>
            <a:prstGeom prst="leftArrow">
              <a:avLst>
                <a:gd name="adj1" fmla="val 65583"/>
                <a:gd name="adj2" fmla="val 65181"/>
              </a:avLst>
            </a:prstGeom>
            <a:gradFill rotWithShape="1">
              <a:gsLst>
                <a:gs pos="0">
                  <a:schemeClr val="bg2"/>
                </a:gs>
                <a:gs pos="100000">
                  <a:schemeClr val="bg2">
                    <a:gamma/>
                    <a:shade val="46275"/>
                    <a:invGamma/>
                    <a:alpha val="12000"/>
                  </a:scheme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15" name="AutoShape 11"/>
            <p:cNvSpPr>
              <a:spLocks noChangeArrowheads="1"/>
            </p:cNvSpPr>
            <p:nvPr/>
          </p:nvSpPr>
          <p:spPr bwMode="auto">
            <a:xfrm>
              <a:off x="624" y="1344"/>
              <a:ext cx="1152" cy="1968"/>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zh-CN">
                <a:latin typeface="Verdana" pitchFamily="34" charset="0"/>
              </a:endParaRPr>
            </a:p>
          </p:txBody>
        </p:sp>
        <p:sp>
          <p:nvSpPr>
            <p:cNvPr id="72716" name="Text Box 12"/>
            <p:cNvSpPr txBox="1">
              <a:spLocks noChangeArrowheads="1"/>
            </p:cNvSpPr>
            <p:nvPr/>
          </p:nvSpPr>
          <p:spPr bwMode="auto">
            <a:xfrm>
              <a:off x="672" y="1488"/>
              <a:ext cx="1056" cy="1041"/>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zh-CN" altLang="en-US" sz="2400" b="1" dirty="0" smtClean="0">
                  <a:solidFill>
                    <a:srgbClr val="001D3A"/>
                  </a:solidFill>
                  <a:latin typeface="Verdana" pitchFamily="34" charset="0"/>
                  <a:ea typeface="宋体" pitchFamily="2" charset="-122"/>
                </a:rPr>
                <a:t>管控体系</a:t>
              </a:r>
              <a:endParaRPr lang="en-US" altLang="zh-CN" sz="2400" b="1" dirty="0">
                <a:solidFill>
                  <a:srgbClr val="001D3A"/>
                </a:solidFill>
                <a:latin typeface="Verdana" pitchFamily="34" charset="0"/>
                <a:ea typeface="宋体" pitchFamily="2" charset="-122"/>
              </a:endParaRPr>
            </a:p>
            <a:p>
              <a:pPr algn="ctr" eaLnBrk="0" hangingPunct="0">
                <a:buSzPct val="60000"/>
                <a:buFontTx/>
                <a:buChar char="•"/>
              </a:pPr>
              <a:r>
                <a:rPr lang="zh-CN" altLang="en-US" dirty="0" smtClean="0">
                  <a:solidFill>
                    <a:srgbClr val="001D3A"/>
                  </a:solidFill>
                  <a:latin typeface="Verdana" pitchFamily="34" charset="0"/>
                  <a:ea typeface="宋体" pitchFamily="2" charset="-122"/>
                </a:rPr>
                <a:t>组织设计</a:t>
              </a:r>
              <a:endParaRPr lang="en-US" altLang="zh-CN" dirty="0">
                <a:solidFill>
                  <a:srgbClr val="001D3A"/>
                </a:solidFill>
                <a:latin typeface="Verdana" pitchFamily="34" charset="0"/>
                <a:ea typeface="宋体" pitchFamily="2" charset="-122"/>
              </a:endParaRPr>
            </a:p>
            <a:p>
              <a:pPr algn="ctr" eaLnBrk="0" hangingPunct="0">
                <a:buSzPct val="60000"/>
                <a:buFontTx/>
                <a:buChar char="•"/>
              </a:pPr>
              <a:r>
                <a:rPr lang="zh-CN" altLang="en-US" dirty="0" smtClean="0">
                  <a:solidFill>
                    <a:srgbClr val="001D3A"/>
                  </a:solidFill>
                  <a:latin typeface="Verdana" pitchFamily="34" charset="0"/>
                  <a:ea typeface="宋体" pitchFamily="2" charset="-122"/>
                </a:rPr>
                <a:t>激励机制</a:t>
              </a:r>
              <a:endParaRPr lang="en-US" altLang="zh-CN" dirty="0">
                <a:solidFill>
                  <a:srgbClr val="001D3A"/>
                </a:solidFill>
                <a:latin typeface="Verdana" pitchFamily="34" charset="0"/>
                <a:ea typeface="宋体" pitchFamily="2" charset="-122"/>
              </a:endParaRPr>
            </a:p>
            <a:p>
              <a:pPr algn="ctr" eaLnBrk="0" hangingPunct="0">
                <a:buSzPct val="60000"/>
                <a:buFontTx/>
                <a:buChar char="•"/>
              </a:pPr>
              <a:r>
                <a:rPr lang="zh-CN" altLang="en-US" dirty="0" smtClean="0">
                  <a:solidFill>
                    <a:srgbClr val="001D3A"/>
                  </a:solidFill>
                  <a:latin typeface="Verdana" pitchFamily="34" charset="0"/>
                  <a:ea typeface="宋体" pitchFamily="2" charset="-122"/>
                </a:rPr>
                <a:t>流程设计</a:t>
              </a:r>
              <a:endParaRPr lang="en-US" altLang="zh-CN" dirty="0">
                <a:solidFill>
                  <a:srgbClr val="001D3A"/>
                </a:solidFill>
                <a:latin typeface="Verdana" pitchFamily="34" charset="0"/>
                <a:ea typeface="宋体" pitchFamily="2" charset="-122"/>
              </a:endParaRPr>
            </a:p>
            <a:p>
              <a:pPr algn="ctr" eaLnBrk="0" hangingPunct="0">
                <a:buSzPct val="60000"/>
                <a:buFontTx/>
                <a:buChar char="•"/>
              </a:pPr>
              <a:r>
                <a:rPr lang="zh-CN" altLang="en-US" dirty="0" smtClean="0">
                  <a:solidFill>
                    <a:srgbClr val="001D3A"/>
                  </a:solidFill>
                  <a:latin typeface="Verdana" pitchFamily="34" charset="0"/>
                  <a:ea typeface="宋体" pitchFamily="2" charset="-122"/>
                </a:rPr>
                <a:t>监督体系</a:t>
              </a:r>
              <a:endParaRPr lang="en-US" altLang="zh-CN" dirty="0">
                <a:solidFill>
                  <a:srgbClr val="001D3A"/>
                </a:solidFill>
                <a:latin typeface="Verdana" pitchFamily="34" charset="0"/>
                <a:ea typeface="宋体" pitchFamily="2" charset="-122"/>
              </a:endParaRPr>
            </a:p>
          </p:txBody>
        </p:sp>
        <p:sp>
          <p:nvSpPr>
            <p:cNvPr id="72717" name="AutoShape 13"/>
            <p:cNvSpPr>
              <a:spLocks noChangeArrowheads="1"/>
            </p:cNvSpPr>
            <p:nvPr/>
          </p:nvSpPr>
          <p:spPr bwMode="auto">
            <a:xfrm>
              <a:off x="3888" y="1344"/>
              <a:ext cx="1152" cy="1968"/>
            </a:xfrm>
            <a:prstGeom prst="roundRect">
              <a:avLst>
                <a:gd name="adj" fmla="val 16667"/>
              </a:avLst>
            </a:prstGeom>
            <a:noFill/>
            <a:ln w="38100">
              <a:solidFill>
                <a:schemeClr val="tx1"/>
              </a:solidFill>
              <a:round/>
              <a:headEnd/>
              <a:tailEnd/>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zh-CN">
                <a:latin typeface="Verdana" pitchFamily="34" charset="0"/>
              </a:endParaRPr>
            </a:p>
          </p:txBody>
        </p:sp>
        <p:sp>
          <p:nvSpPr>
            <p:cNvPr id="72718" name="Text Box 14"/>
            <p:cNvSpPr txBox="1">
              <a:spLocks noChangeArrowheads="1"/>
            </p:cNvSpPr>
            <p:nvPr/>
          </p:nvSpPr>
          <p:spPr bwMode="auto">
            <a:xfrm>
              <a:off x="3936" y="1488"/>
              <a:ext cx="1056" cy="1041"/>
            </a:xfrm>
            <a:prstGeom prst="rect">
              <a:avLst/>
            </a:prstGeom>
            <a:noFill/>
            <a:ln>
              <a:noFill/>
            </a:ln>
            <a:effectLst/>
            <a:extLst>
              <a:ext uri="{909E8E84-426E-40dd-AFC4-6F175D3DCCD1}">
                <a14:hiddenFill xmlns:a14="http://schemas.microsoft.com/office/drawing/2010/main">
                  <a:gradFill rotWithShape="1">
                    <a:gsLst>
                      <a:gs pos="0">
                        <a:schemeClr val="tx2"/>
                      </a:gs>
                      <a:gs pos="100000">
                        <a:schemeClr val="tx2">
                          <a:gamma/>
                          <a:tint val="48627"/>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zh-CN" altLang="en-US" sz="2400" b="1" dirty="0" smtClean="0">
                  <a:solidFill>
                    <a:srgbClr val="001D3A"/>
                  </a:solidFill>
                  <a:latin typeface="Verdana" pitchFamily="34" charset="0"/>
                  <a:ea typeface="宋体" pitchFamily="2" charset="-122"/>
                </a:rPr>
                <a:t>激励下属</a:t>
              </a:r>
              <a:endParaRPr lang="en-US" altLang="zh-CN" sz="2400" b="1" dirty="0">
                <a:solidFill>
                  <a:srgbClr val="001D3A"/>
                </a:solidFill>
                <a:latin typeface="Verdana" pitchFamily="34" charset="0"/>
                <a:ea typeface="宋体" pitchFamily="2" charset="-122"/>
              </a:endParaRPr>
            </a:p>
            <a:p>
              <a:pPr algn="ctr" eaLnBrk="0" hangingPunct="0">
                <a:buSzPct val="60000"/>
                <a:buFontTx/>
                <a:buChar char="•"/>
              </a:pPr>
              <a:r>
                <a:rPr lang="zh-CN" altLang="en-US" dirty="0" smtClean="0">
                  <a:solidFill>
                    <a:srgbClr val="001D3A"/>
                  </a:solidFill>
                  <a:latin typeface="Verdana" pitchFamily="34" charset="0"/>
                  <a:ea typeface="宋体" pitchFamily="2" charset="-122"/>
                </a:rPr>
                <a:t>识人</a:t>
              </a:r>
              <a:endParaRPr lang="en-US" altLang="zh-CN" dirty="0">
                <a:solidFill>
                  <a:srgbClr val="001D3A"/>
                </a:solidFill>
                <a:latin typeface="Verdana" pitchFamily="34" charset="0"/>
                <a:ea typeface="宋体" pitchFamily="2" charset="-122"/>
              </a:endParaRPr>
            </a:p>
            <a:p>
              <a:pPr algn="ctr" eaLnBrk="0" hangingPunct="0">
                <a:buSzPct val="60000"/>
                <a:buFontTx/>
                <a:buChar char="•"/>
              </a:pPr>
              <a:r>
                <a:rPr lang="zh-CN" altLang="en-US" dirty="0">
                  <a:solidFill>
                    <a:srgbClr val="001D3A"/>
                  </a:solidFill>
                  <a:latin typeface="Verdana" pitchFamily="34" charset="0"/>
                  <a:ea typeface="宋体" pitchFamily="2" charset="-122"/>
                </a:rPr>
                <a:t>用人</a:t>
              </a:r>
              <a:endParaRPr lang="en-US" altLang="zh-CN" dirty="0">
                <a:solidFill>
                  <a:srgbClr val="001D3A"/>
                </a:solidFill>
                <a:latin typeface="Verdana" pitchFamily="34" charset="0"/>
                <a:ea typeface="宋体" pitchFamily="2" charset="-122"/>
              </a:endParaRPr>
            </a:p>
            <a:p>
              <a:pPr algn="ctr" eaLnBrk="0" hangingPunct="0">
                <a:buSzPct val="60000"/>
                <a:buFontTx/>
                <a:buChar char="•"/>
              </a:pPr>
              <a:r>
                <a:rPr lang="zh-CN" altLang="en-US" dirty="0" smtClean="0">
                  <a:solidFill>
                    <a:srgbClr val="001D3A"/>
                  </a:solidFill>
                  <a:latin typeface="Verdana" pitchFamily="34" charset="0"/>
                  <a:ea typeface="宋体" pitchFamily="2" charset="-122"/>
                </a:rPr>
                <a:t>培养人</a:t>
              </a:r>
              <a:endParaRPr lang="en-US" altLang="zh-CN" dirty="0">
                <a:solidFill>
                  <a:srgbClr val="001D3A"/>
                </a:solidFill>
                <a:latin typeface="Verdana" pitchFamily="34" charset="0"/>
                <a:ea typeface="宋体" pitchFamily="2" charset="-122"/>
              </a:endParaRPr>
            </a:p>
            <a:p>
              <a:pPr algn="ctr" eaLnBrk="0" hangingPunct="0">
                <a:buSzPct val="60000"/>
                <a:buFontTx/>
                <a:buChar char="•"/>
              </a:pPr>
              <a:r>
                <a:rPr lang="zh-CN" altLang="en-US" dirty="0" smtClean="0">
                  <a:solidFill>
                    <a:srgbClr val="001D3A"/>
                  </a:solidFill>
                  <a:latin typeface="Verdana" pitchFamily="34" charset="0"/>
                  <a:ea typeface="宋体" pitchFamily="2" charset="-122"/>
                </a:rPr>
                <a:t>建设团队</a:t>
              </a:r>
              <a:endParaRPr lang="en-US" altLang="zh-CN" dirty="0">
                <a:solidFill>
                  <a:srgbClr val="001D3A"/>
                </a:solidFill>
                <a:latin typeface="Verdana" pitchFamily="34" charset="0"/>
                <a:ea typeface="宋体" pitchFamily="2" charset="-122"/>
              </a:endParaRPr>
            </a:p>
          </p:txBody>
        </p:sp>
        <p:sp>
          <p:nvSpPr>
            <p:cNvPr id="72719" name="AutoShape 15"/>
            <p:cNvSpPr>
              <a:spLocks noChangeArrowheads="1"/>
            </p:cNvSpPr>
            <p:nvPr/>
          </p:nvSpPr>
          <p:spPr bwMode="gray">
            <a:xfrm>
              <a:off x="3458" y="1680"/>
              <a:ext cx="334" cy="1296"/>
            </a:xfrm>
            <a:prstGeom prst="rightArrow">
              <a:avLst>
                <a:gd name="adj1" fmla="val 67750"/>
                <a:gd name="adj2" fmla="val 66167"/>
              </a:avLst>
            </a:prstGeom>
            <a:gradFill rotWithShape="1">
              <a:gsLst>
                <a:gs pos="0">
                  <a:schemeClr val="bg2">
                    <a:gamma/>
                    <a:shade val="46275"/>
                    <a:invGamma/>
                    <a:alpha val="12000"/>
                  </a:schemeClr>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20" name="AutoShape 16"/>
            <p:cNvSpPr>
              <a:spLocks noChangeArrowheads="1"/>
            </p:cNvSpPr>
            <p:nvPr/>
          </p:nvSpPr>
          <p:spPr bwMode="gray">
            <a:xfrm>
              <a:off x="1824" y="967"/>
              <a:ext cx="1920" cy="384"/>
            </a:xfrm>
            <a:prstGeom prst="can">
              <a:avLst>
                <a:gd name="adj" fmla="val 27866"/>
              </a:avLst>
            </a:prstGeom>
            <a:gradFill rotWithShape="1">
              <a:gsLst>
                <a:gs pos="0">
                  <a:schemeClr val="accent2">
                    <a:gamma/>
                    <a:shade val="46275"/>
                    <a:invGamma/>
                  </a:schemeClr>
                </a:gs>
                <a:gs pos="50000">
                  <a:schemeClr val="accent2"/>
                </a:gs>
                <a:gs pos="100000">
                  <a:schemeClr val="accent2">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21" name="AutoShape 17"/>
            <p:cNvSpPr>
              <a:spLocks noChangeArrowheads="1"/>
            </p:cNvSpPr>
            <p:nvPr/>
          </p:nvSpPr>
          <p:spPr bwMode="gray">
            <a:xfrm>
              <a:off x="2283" y="1440"/>
              <a:ext cx="1104" cy="336"/>
            </a:xfrm>
            <a:prstGeom prst="upArrow">
              <a:avLst>
                <a:gd name="adj1" fmla="val 68380"/>
                <a:gd name="adj2" fmla="val 70833"/>
              </a:avLst>
            </a:prstGeom>
            <a:gradFill rotWithShape="1">
              <a:gsLst>
                <a:gs pos="0">
                  <a:schemeClr val="bg2"/>
                </a:gs>
                <a:gs pos="100000">
                  <a:schemeClr val="bg2">
                    <a:gamma/>
                    <a:tint val="63529"/>
                    <a:invGamma/>
                    <a:alpha val="12000"/>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22" name="Text Box 18"/>
            <p:cNvSpPr txBox="1">
              <a:spLocks noChangeArrowheads="1"/>
            </p:cNvSpPr>
            <p:nvPr/>
          </p:nvSpPr>
          <p:spPr bwMode="gray">
            <a:xfrm>
              <a:off x="2606" y="1107"/>
              <a:ext cx="44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solidFill>
                    <a:schemeClr val="bg1"/>
                  </a:solidFill>
                  <a:ea typeface="宋体" pitchFamily="2" charset="-122"/>
                </a:rPr>
                <a:t>管人</a:t>
              </a:r>
              <a:endParaRPr lang="en-US" altLang="zh-CN" b="1" dirty="0">
                <a:solidFill>
                  <a:schemeClr val="bg1"/>
                </a:solidFill>
                <a:ea typeface="宋体" pitchFamily="2" charset="-122"/>
              </a:endParaRPr>
            </a:p>
          </p:txBody>
        </p:sp>
        <p:sp>
          <p:nvSpPr>
            <p:cNvPr id="72723" name="AutoShape 19"/>
            <p:cNvSpPr>
              <a:spLocks noChangeArrowheads="1"/>
            </p:cNvSpPr>
            <p:nvPr/>
          </p:nvSpPr>
          <p:spPr bwMode="gray">
            <a:xfrm>
              <a:off x="1872" y="3312"/>
              <a:ext cx="1920" cy="384"/>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724" name="Text Box 20"/>
            <p:cNvSpPr txBox="1">
              <a:spLocks noChangeArrowheads="1"/>
            </p:cNvSpPr>
            <p:nvPr/>
          </p:nvSpPr>
          <p:spPr bwMode="gray">
            <a:xfrm>
              <a:off x="2606" y="3459"/>
              <a:ext cx="443" cy="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b="1" dirty="0" smtClean="0">
                  <a:solidFill>
                    <a:schemeClr val="bg1"/>
                  </a:solidFill>
                  <a:ea typeface="宋体" pitchFamily="2" charset="-122"/>
                </a:rPr>
                <a:t>管事</a:t>
              </a:r>
              <a:endParaRPr lang="en-US" altLang="zh-CN" b="1" dirty="0">
                <a:solidFill>
                  <a:schemeClr val="bg1"/>
                </a:solidFill>
                <a:ea typeface="宋体" pitchFamily="2" charset="-122"/>
              </a:endParaRPr>
            </a:p>
          </p:txBody>
        </p:sp>
        <p:sp>
          <p:nvSpPr>
            <p:cNvPr id="72725" name="AutoShape 21"/>
            <p:cNvSpPr>
              <a:spLocks noChangeArrowheads="1"/>
            </p:cNvSpPr>
            <p:nvPr/>
          </p:nvSpPr>
          <p:spPr bwMode="gray">
            <a:xfrm>
              <a:off x="2269" y="2928"/>
              <a:ext cx="1106" cy="331"/>
            </a:xfrm>
            <a:prstGeom prst="downArrow">
              <a:avLst>
                <a:gd name="adj1" fmla="val 67093"/>
                <a:gd name="adj2" fmla="val 64051"/>
              </a:avLst>
            </a:prstGeom>
            <a:gradFill rotWithShape="1">
              <a:gsLst>
                <a:gs pos="0">
                  <a:schemeClr val="bg2">
                    <a:gamma/>
                    <a:tint val="63529"/>
                    <a:invGamma/>
                    <a:alpha val="12000"/>
                  </a:schemeClr>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Tree>
    <p:extLst>
      <p:ext uri="{BB962C8B-B14F-4D97-AF65-F5344CB8AC3E}">
        <p14:creationId xmlns:p14="http://schemas.microsoft.com/office/powerpoint/2010/main" val="351054368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3"/>
          <p:cNvSpPr>
            <a:spLocks noGrp="1"/>
          </p:cNvSpPr>
          <p:nvPr>
            <p:ph type="title"/>
          </p:nvPr>
        </p:nvSpPr>
        <p:spPr>
          <a:xfrm>
            <a:off x="457200" y="457200"/>
            <a:ext cx="8229600" cy="1143000"/>
          </a:xfrm>
        </p:spPr>
        <p:txBody>
          <a:bodyPr/>
          <a:lstStyle/>
          <a:p>
            <a:pPr eaLnBrk="1" hangingPunct="1"/>
            <a:r>
              <a:rPr lang="zh-CN" altLang="en-US" dirty="0" smtClean="0"/>
              <a:t>管理者与领导者的区别</a:t>
            </a:r>
          </a:p>
        </p:txBody>
      </p:sp>
      <p:sp>
        <p:nvSpPr>
          <p:cNvPr id="26627" name="内容占位符 4"/>
          <p:cNvSpPr>
            <a:spLocks noGrp="1"/>
          </p:cNvSpPr>
          <p:nvPr>
            <p:ph sz="half" idx="1"/>
          </p:nvPr>
        </p:nvSpPr>
        <p:spPr>
          <a:xfrm>
            <a:off x="457200" y="1920875"/>
            <a:ext cx="4038600" cy="4433888"/>
          </a:xfrm>
        </p:spPr>
        <p:txBody>
          <a:bodyPr/>
          <a:lstStyle/>
          <a:p>
            <a:pPr eaLnBrk="1" hangingPunct="1"/>
            <a:r>
              <a:rPr lang="zh-CN" altLang="en-US" sz="3200" smtClean="0"/>
              <a:t>管理者</a:t>
            </a:r>
            <a:endParaRPr lang="en-US" altLang="zh-CN" sz="3200" smtClean="0"/>
          </a:p>
          <a:p>
            <a:pPr lvl="1" eaLnBrk="1" hangingPunct="1"/>
            <a:r>
              <a:rPr lang="zh-CN" altLang="en-US" sz="2800" smtClean="0"/>
              <a:t>关注事情</a:t>
            </a:r>
            <a:endParaRPr lang="en-US" altLang="zh-CN" sz="2800" smtClean="0"/>
          </a:p>
          <a:p>
            <a:pPr lvl="1" eaLnBrk="1" hangingPunct="1"/>
            <a:r>
              <a:rPr lang="zh-CN" altLang="en-US" sz="2800" smtClean="0"/>
              <a:t>把事情做对</a:t>
            </a:r>
            <a:endParaRPr lang="en-US" altLang="zh-CN" sz="2800" smtClean="0"/>
          </a:p>
          <a:p>
            <a:pPr lvl="1" eaLnBrk="1" hangingPunct="1"/>
            <a:r>
              <a:rPr lang="zh-CN" altLang="en-US" sz="2800" smtClean="0"/>
              <a:t>计划</a:t>
            </a:r>
            <a:endParaRPr lang="en-US" altLang="zh-CN" sz="2800" smtClean="0"/>
          </a:p>
          <a:p>
            <a:pPr lvl="1" eaLnBrk="1" hangingPunct="1"/>
            <a:r>
              <a:rPr lang="zh-CN" altLang="en-US" sz="2800" smtClean="0"/>
              <a:t>组织</a:t>
            </a:r>
            <a:endParaRPr lang="en-US" altLang="zh-CN" sz="2800" smtClean="0"/>
          </a:p>
          <a:p>
            <a:pPr lvl="1" eaLnBrk="1" hangingPunct="1"/>
            <a:r>
              <a:rPr lang="zh-CN" altLang="en-US" sz="2800" smtClean="0"/>
              <a:t>指导</a:t>
            </a:r>
            <a:endParaRPr lang="en-US" altLang="zh-CN" sz="2800" smtClean="0"/>
          </a:p>
          <a:p>
            <a:pPr lvl="1" eaLnBrk="1" hangingPunct="1"/>
            <a:r>
              <a:rPr lang="zh-CN" altLang="en-US" sz="2800" smtClean="0"/>
              <a:t>控制</a:t>
            </a:r>
            <a:endParaRPr lang="en-US" altLang="zh-CN" sz="2800" smtClean="0"/>
          </a:p>
          <a:p>
            <a:pPr lvl="1" eaLnBrk="1" hangingPunct="1"/>
            <a:r>
              <a:rPr lang="zh-CN" altLang="en-US" sz="2800" smtClean="0"/>
              <a:t>遵守规则</a:t>
            </a:r>
          </a:p>
        </p:txBody>
      </p:sp>
      <p:sp>
        <p:nvSpPr>
          <p:cNvPr id="26628" name="内容占位符 5"/>
          <p:cNvSpPr>
            <a:spLocks noGrp="1"/>
          </p:cNvSpPr>
          <p:nvPr>
            <p:ph sz="half" idx="2"/>
          </p:nvPr>
        </p:nvSpPr>
        <p:spPr>
          <a:xfrm>
            <a:off x="4648200" y="1920875"/>
            <a:ext cx="4038600" cy="4433888"/>
          </a:xfrm>
        </p:spPr>
        <p:txBody>
          <a:bodyPr/>
          <a:lstStyle/>
          <a:p>
            <a:pPr eaLnBrk="1" hangingPunct="1"/>
            <a:r>
              <a:rPr lang="zh-CN" altLang="en-US" sz="3200" smtClean="0"/>
              <a:t>领导</a:t>
            </a:r>
            <a:endParaRPr lang="en-US" altLang="zh-CN" sz="3200" smtClean="0"/>
          </a:p>
          <a:p>
            <a:pPr lvl="1" eaLnBrk="1" hangingPunct="1"/>
            <a:r>
              <a:rPr lang="zh-CN" altLang="en-US" sz="2800" smtClean="0"/>
              <a:t>关注人</a:t>
            </a:r>
            <a:endParaRPr lang="en-US" altLang="zh-CN" sz="2800" smtClean="0"/>
          </a:p>
          <a:p>
            <a:pPr lvl="1" eaLnBrk="1" hangingPunct="1"/>
            <a:r>
              <a:rPr lang="zh-CN" altLang="en-US" sz="2800" smtClean="0"/>
              <a:t>做对的事情</a:t>
            </a:r>
            <a:endParaRPr lang="en-US" altLang="zh-CN" sz="2800" smtClean="0"/>
          </a:p>
          <a:p>
            <a:pPr lvl="1" eaLnBrk="1" hangingPunct="1"/>
            <a:r>
              <a:rPr lang="zh-CN" altLang="en-US" sz="2800" smtClean="0"/>
              <a:t>激发</a:t>
            </a:r>
            <a:endParaRPr lang="en-US" altLang="zh-CN" sz="2800" smtClean="0"/>
          </a:p>
          <a:p>
            <a:pPr lvl="1" eaLnBrk="1" hangingPunct="1"/>
            <a:r>
              <a:rPr lang="zh-CN" altLang="en-US" sz="2800" smtClean="0"/>
              <a:t>影响</a:t>
            </a:r>
            <a:endParaRPr lang="en-US" altLang="zh-CN" sz="2800" smtClean="0"/>
          </a:p>
          <a:p>
            <a:pPr lvl="1" eaLnBrk="1" hangingPunct="1"/>
            <a:r>
              <a:rPr lang="zh-CN" altLang="en-US" sz="2800" smtClean="0"/>
              <a:t>激励</a:t>
            </a:r>
            <a:endParaRPr lang="en-US" altLang="zh-CN" sz="2800" smtClean="0"/>
          </a:p>
          <a:p>
            <a:pPr lvl="1" eaLnBrk="1" hangingPunct="1"/>
            <a:r>
              <a:rPr lang="zh-CN" altLang="en-US" sz="2800" smtClean="0"/>
              <a:t>建设</a:t>
            </a:r>
            <a:endParaRPr lang="en-US" altLang="zh-CN" sz="2800" smtClean="0"/>
          </a:p>
          <a:p>
            <a:pPr lvl="1" eaLnBrk="1" hangingPunct="1"/>
            <a:r>
              <a:rPr lang="zh-CN" altLang="en-US" sz="2800" smtClean="0"/>
              <a:t>改变一个组织</a:t>
            </a:r>
          </a:p>
        </p:txBody>
      </p:sp>
    </p:spTree>
    <p:extLst>
      <p:ext uri="{BB962C8B-B14F-4D97-AF65-F5344CB8AC3E}">
        <p14:creationId xmlns:p14="http://schemas.microsoft.com/office/powerpoint/2010/main" val="392739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548680"/>
            <a:ext cx="8686800" cy="864096"/>
          </a:xfrm>
        </p:spPr>
        <p:txBody>
          <a:bodyPr>
            <a:normAutofit/>
          </a:bodyPr>
          <a:lstStyle/>
          <a:p>
            <a:pPr eaLnBrk="1" hangingPunct="1"/>
            <a:r>
              <a:rPr lang="zh-CN" altLang="en-US" dirty="0" smtClean="0"/>
              <a:t>在“计划”方面管理者与领导的区别</a:t>
            </a:r>
          </a:p>
        </p:txBody>
      </p:sp>
      <p:sp>
        <p:nvSpPr>
          <p:cNvPr id="27651" name="内容占位符 2"/>
          <p:cNvSpPr>
            <a:spLocks noGrp="1"/>
          </p:cNvSpPr>
          <p:nvPr>
            <p:ph sz="half" idx="1"/>
          </p:nvPr>
        </p:nvSpPr>
        <p:spPr>
          <a:xfrm>
            <a:off x="457200" y="1920875"/>
            <a:ext cx="4038600" cy="4433888"/>
          </a:xfrm>
        </p:spPr>
        <p:txBody>
          <a:bodyPr/>
          <a:lstStyle/>
          <a:p>
            <a:pPr eaLnBrk="1" hangingPunct="1"/>
            <a:r>
              <a:rPr lang="zh-CN" altLang="en-US" sz="3200" smtClean="0"/>
              <a:t>管理者</a:t>
            </a:r>
            <a:endParaRPr lang="en-US" altLang="zh-CN" sz="3200" smtClean="0"/>
          </a:p>
          <a:p>
            <a:pPr lvl="1" eaLnBrk="1" hangingPunct="1"/>
            <a:r>
              <a:rPr lang="zh-CN" altLang="en-US" sz="2800" smtClean="0"/>
              <a:t>计划</a:t>
            </a:r>
            <a:endParaRPr lang="en-US" altLang="zh-CN" sz="2800" smtClean="0"/>
          </a:p>
          <a:p>
            <a:pPr lvl="1" eaLnBrk="1" hangingPunct="1"/>
            <a:r>
              <a:rPr lang="zh-CN" altLang="en-US" sz="2800" smtClean="0"/>
              <a:t>预算</a:t>
            </a:r>
            <a:endParaRPr lang="en-US" altLang="zh-CN" sz="2800" smtClean="0"/>
          </a:p>
          <a:p>
            <a:pPr lvl="1" eaLnBrk="1" hangingPunct="1"/>
            <a:r>
              <a:rPr lang="zh-CN" altLang="en-US" sz="2800" smtClean="0"/>
              <a:t>订立目标</a:t>
            </a:r>
            <a:endParaRPr lang="en-US" altLang="zh-CN" sz="2800" smtClean="0"/>
          </a:p>
          <a:p>
            <a:pPr lvl="1" eaLnBrk="1" hangingPunct="1"/>
            <a:r>
              <a:rPr lang="zh-CN" altLang="en-US" sz="2800" smtClean="0"/>
              <a:t>确立具体的细节</a:t>
            </a:r>
            <a:endParaRPr lang="en-US" altLang="zh-CN" sz="2800" smtClean="0"/>
          </a:p>
          <a:p>
            <a:pPr lvl="1" eaLnBrk="1" hangingPunct="1"/>
            <a:r>
              <a:rPr lang="zh-CN" altLang="en-US" sz="2800" smtClean="0"/>
              <a:t>分配资源</a:t>
            </a:r>
          </a:p>
        </p:txBody>
      </p:sp>
      <p:sp>
        <p:nvSpPr>
          <p:cNvPr id="27652" name="内容占位符 3"/>
          <p:cNvSpPr>
            <a:spLocks noGrp="1"/>
          </p:cNvSpPr>
          <p:nvPr>
            <p:ph sz="half" idx="2"/>
          </p:nvPr>
        </p:nvSpPr>
        <p:spPr>
          <a:xfrm>
            <a:off x="4648200" y="1920875"/>
            <a:ext cx="4038600" cy="4433888"/>
          </a:xfrm>
        </p:spPr>
        <p:txBody>
          <a:bodyPr/>
          <a:lstStyle/>
          <a:p>
            <a:pPr eaLnBrk="1" hangingPunct="1"/>
            <a:r>
              <a:rPr lang="zh-CN" altLang="en-US" sz="3200" smtClean="0"/>
              <a:t>领导</a:t>
            </a:r>
            <a:endParaRPr lang="en-US" altLang="zh-CN" sz="3200" smtClean="0"/>
          </a:p>
          <a:p>
            <a:pPr lvl="1" eaLnBrk="1" hangingPunct="1"/>
            <a:r>
              <a:rPr lang="zh-CN" altLang="en-US" sz="2800" smtClean="0"/>
              <a:t>设计战略</a:t>
            </a:r>
            <a:endParaRPr lang="en-US" altLang="zh-CN" sz="2800" smtClean="0"/>
          </a:p>
          <a:p>
            <a:pPr lvl="2" eaLnBrk="1" hangingPunct="1"/>
            <a:r>
              <a:rPr lang="zh-CN" altLang="en-US" sz="2400" smtClean="0"/>
              <a:t>定方向</a:t>
            </a:r>
            <a:endParaRPr lang="en-US" altLang="zh-CN" sz="2400" smtClean="0"/>
          </a:p>
          <a:p>
            <a:pPr lvl="2" eaLnBrk="1" hangingPunct="1"/>
            <a:r>
              <a:rPr lang="zh-CN" altLang="en-US" sz="2400" smtClean="0"/>
              <a:t>创造愿景</a:t>
            </a:r>
          </a:p>
        </p:txBody>
      </p:sp>
    </p:spTree>
    <p:extLst>
      <p:ext uri="{BB962C8B-B14F-4D97-AF65-F5344CB8AC3E}">
        <p14:creationId xmlns:p14="http://schemas.microsoft.com/office/powerpoint/2010/main" val="416044889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29530" y="548680"/>
            <a:ext cx="8362950" cy="779934"/>
          </a:xfrm>
        </p:spPr>
        <p:txBody>
          <a:bodyPr>
            <a:normAutofit/>
          </a:bodyPr>
          <a:lstStyle/>
          <a:p>
            <a:pPr eaLnBrk="1" hangingPunct="1"/>
            <a:r>
              <a:rPr lang="zh-CN" altLang="en-US" sz="3600" smtClean="0"/>
              <a:t>在“组织”方面管理者与领导的区别</a:t>
            </a:r>
          </a:p>
        </p:txBody>
      </p:sp>
      <p:sp>
        <p:nvSpPr>
          <p:cNvPr id="28675" name="内容占位符 2"/>
          <p:cNvSpPr>
            <a:spLocks noGrp="1"/>
          </p:cNvSpPr>
          <p:nvPr>
            <p:ph sz="half" idx="1"/>
          </p:nvPr>
        </p:nvSpPr>
        <p:spPr>
          <a:xfrm>
            <a:off x="457200" y="1920875"/>
            <a:ext cx="4038600" cy="4433888"/>
          </a:xfrm>
        </p:spPr>
        <p:txBody>
          <a:bodyPr/>
          <a:lstStyle/>
          <a:p>
            <a:pPr eaLnBrk="1" hangingPunct="1"/>
            <a:r>
              <a:rPr lang="zh-CN" altLang="en-US" sz="3200" smtClean="0"/>
              <a:t>管理者</a:t>
            </a:r>
            <a:endParaRPr lang="en-US" altLang="zh-CN" sz="3200" smtClean="0"/>
          </a:p>
          <a:p>
            <a:pPr lvl="1" eaLnBrk="1" hangingPunct="1"/>
            <a:r>
              <a:rPr lang="zh-CN" altLang="en-US" sz="2800" smtClean="0"/>
              <a:t>理清结构</a:t>
            </a:r>
            <a:endParaRPr lang="en-US" altLang="zh-CN" sz="2800" smtClean="0"/>
          </a:p>
          <a:p>
            <a:pPr lvl="1" eaLnBrk="1" hangingPunct="1"/>
            <a:r>
              <a:rPr lang="zh-CN" altLang="en-US" sz="2800" smtClean="0"/>
              <a:t>说明工作</a:t>
            </a:r>
            <a:endParaRPr lang="en-US" altLang="zh-CN" sz="2800" smtClean="0"/>
          </a:p>
          <a:p>
            <a:pPr lvl="1" eaLnBrk="1" hangingPunct="1"/>
            <a:r>
              <a:rPr lang="zh-CN" altLang="en-US" sz="2800" smtClean="0"/>
              <a:t>招聘</a:t>
            </a:r>
            <a:endParaRPr lang="en-US" altLang="zh-CN" sz="2800" smtClean="0"/>
          </a:p>
          <a:p>
            <a:pPr lvl="1" eaLnBrk="1" hangingPunct="1"/>
            <a:r>
              <a:rPr lang="zh-CN" altLang="en-US" sz="2800" smtClean="0"/>
              <a:t>分出层次</a:t>
            </a:r>
            <a:endParaRPr lang="en-US" altLang="zh-CN" sz="2800" smtClean="0"/>
          </a:p>
          <a:p>
            <a:pPr lvl="1" eaLnBrk="1" hangingPunct="1"/>
            <a:r>
              <a:rPr lang="zh-CN" altLang="en-US" sz="2800" smtClean="0"/>
              <a:t>分权</a:t>
            </a:r>
            <a:endParaRPr lang="en-US" altLang="zh-CN" sz="2800" smtClean="0"/>
          </a:p>
          <a:p>
            <a:pPr lvl="1" eaLnBrk="1" hangingPunct="1"/>
            <a:r>
              <a:rPr lang="zh-CN" altLang="en-US" sz="2800" smtClean="0"/>
              <a:t>培训</a:t>
            </a:r>
          </a:p>
        </p:txBody>
      </p:sp>
      <p:sp>
        <p:nvSpPr>
          <p:cNvPr id="28676" name="内容占位符 3"/>
          <p:cNvSpPr>
            <a:spLocks noGrp="1"/>
          </p:cNvSpPr>
          <p:nvPr>
            <p:ph sz="half" idx="2"/>
          </p:nvPr>
        </p:nvSpPr>
        <p:spPr>
          <a:xfrm>
            <a:off x="4648200" y="1920875"/>
            <a:ext cx="4038600" cy="4433888"/>
          </a:xfrm>
        </p:spPr>
        <p:txBody>
          <a:bodyPr/>
          <a:lstStyle/>
          <a:p>
            <a:pPr eaLnBrk="1" hangingPunct="1"/>
            <a:r>
              <a:rPr lang="zh-CN" altLang="en-US" sz="3200" smtClean="0"/>
              <a:t>领导</a:t>
            </a:r>
            <a:endParaRPr lang="en-US" altLang="zh-CN" sz="3200" smtClean="0"/>
          </a:p>
          <a:p>
            <a:pPr lvl="1" eaLnBrk="1" hangingPunct="1"/>
            <a:r>
              <a:rPr lang="zh-CN" altLang="en-US" sz="2800" smtClean="0"/>
              <a:t>请员工参与战略制定与执行</a:t>
            </a:r>
            <a:endParaRPr lang="en-US" altLang="zh-CN" sz="2800" smtClean="0"/>
          </a:p>
          <a:p>
            <a:pPr lvl="1" eaLnBrk="1" hangingPunct="1"/>
            <a:r>
              <a:rPr lang="zh-CN" altLang="en-US" sz="2800" smtClean="0"/>
              <a:t>注重沟通</a:t>
            </a:r>
            <a:endParaRPr lang="en-US" altLang="zh-CN" sz="2800" smtClean="0"/>
          </a:p>
          <a:p>
            <a:pPr lvl="1" eaLnBrk="1" hangingPunct="1"/>
            <a:r>
              <a:rPr lang="zh-CN" altLang="en-US" sz="2800" smtClean="0"/>
              <a:t>开拓关系</a:t>
            </a:r>
          </a:p>
        </p:txBody>
      </p:sp>
    </p:spTree>
    <p:extLst>
      <p:ext uri="{BB962C8B-B14F-4D97-AF65-F5344CB8AC3E}">
        <p14:creationId xmlns:p14="http://schemas.microsoft.com/office/powerpoint/2010/main" val="421603935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850"/>
            <a:ext cx="8229600" cy="1143000"/>
          </a:xfrm>
        </p:spPr>
        <p:txBody>
          <a:bodyPr>
            <a:normAutofit fontScale="90000"/>
          </a:bodyPr>
          <a:lstStyle/>
          <a:p>
            <a:pPr eaLnBrk="1" hangingPunct="1"/>
            <a:r>
              <a:rPr lang="zh-CN" altLang="en-US" sz="4100" smtClean="0"/>
              <a:t>在“指导工作”方面</a:t>
            </a:r>
            <a:r>
              <a:rPr lang="en-US" altLang="zh-CN" sz="4100" smtClean="0"/>
              <a:t/>
            </a:r>
            <a:br>
              <a:rPr lang="en-US" altLang="zh-CN" sz="4100" smtClean="0"/>
            </a:br>
            <a:r>
              <a:rPr lang="zh-CN" altLang="en-US" sz="4100" smtClean="0"/>
              <a:t>管理者与领导的区别</a:t>
            </a:r>
          </a:p>
        </p:txBody>
      </p:sp>
      <p:sp>
        <p:nvSpPr>
          <p:cNvPr id="29699" name="内容占位符 2"/>
          <p:cNvSpPr>
            <a:spLocks noGrp="1"/>
          </p:cNvSpPr>
          <p:nvPr>
            <p:ph sz="half" idx="1"/>
          </p:nvPr>
        </p:nvSpPr>
        <p:spPr>
          <a:xfrm>
            <a:off x="457200" y="1920875"/>
            <a:ext cx="4038600" cy="4433888"/>
          </a:xfrm>
        </p:spPr>
        <p:txBody>
          <a:bodyPr/>
          <a:lstStyle/>
          <a:p>
            <a:pPr eaLnBrk="1" hangingPunct="1"/>
            <a:r>
              <a:rPr lang="zh-CN" altLang="en-US" sz="3200" smtClean="0"/>
              <a:t>管理者：</a:t>
            </a:r>
            <a:endParaRPr lang="en-US" altLang="zh-CN" sz="3200" smtClean="0"/>
          </a:p>
          <a:p>
            <a:pPr lvl="1" eaLnBrk="1" hangingPunct="1"/>
            <a:r>
              <a:rPr lang="zh-CN" altLang="en-US" sz="2800" smtClean="0"/>
              <a:t>解决问题</a:t>
            </a:r>
            <a:endParaRPr lang="en-US" altLang="zh-CN" sz="2800" smtClean="0"/>
          </a:p>
          <a:p>
            <a:pPr lvl="1" eaLnBrk="1" hangingPunct="1"/>
            <a:r>
              <a:rPr lang="zh-CN" altLang="en-US" sz="2800" smtClean="0"/>
              <a:t>谈判</a:t>
            </a:r>
            <a:endParaRPr lang="en-US" altLang="zh-CN" sz="2800" smtClean="0"/>
          </a:p>
          <a:p>
            <a:pPr lvl="1" eaLnBrk="1" hangingPunct="1"/>
            <a:r>
              <a:rPr lang="zh-CN" altLang="en-US" sz="2800" smtClean="0"/>
              <a:t>抓住重点</a:t>
            </a:r>
            <a:endParaRPr lang="en-US" altLang="zh-CN" sz="2800" smtClean="0"/>
          </a:p>
          <a:p>
            <a:pPr lvl="1" eaLnBrk="1" hangingPunct="1"/>
            <a:endParaRPr lang="en-US" altLang="zh-CN" sz="2800" smtClean="0"/>
          </a:p>
        </p:txBody>
      </p:sp>
      <p:sp>
        <p:nvSpPr>
          <p:cNvPr id="29700" name="内容占位符 3"/>
          <p:cNvSpPr>
            <a:spLocks noGrp="1"/>
          </p:cNvSpPr>
          <p:nvPr>
            <p:ph sz="half" idx="2"/>
          </p:nvPr>
        </p:nvSpPr>
        <p:spPr>
          <a:xfrm>
            <a:off x="4648200" y="1920875"/>
            <a:ext cx="4038600" cy="4433888"/>
          </a:xfrm>
        </p:spPr>
        <p:txBody>
          <a:bodyPr/>
          <a:lstStyle/>
          <a:p>
            <a:pPr eaLnBrk="1" hangingPunct="1"/>
            <a:r>
              <a:rPr lang="zh-CN" altLang="en-US" sz="3200" smtClean="0"/>
              <a:t>领导：</a:t>
            </a:r>
            <a:endParaRPr lang="en-US" altLang="zh-CN" sz="3200" smtClean="0"/>
          </a:p>
          <a:p>
            <a:pPr lvl="1" eaLnBrk="1" hangingPunct="1"/>
            <a:r>
              <a:rPr lang="zh-CN" altLang="en-US" sz="2800" smtClean="0"/>
              <a:t>分权给员工</a:t>
            </a:r>
            <a:endParaRPr lang="en-US" altLang="zh-CN" sz="2800" smtClean="0"/>
          </a:p>
          <a:p>
            <a:pPr lvl="1" eaLnBrk="1" hangingPunct="1"/>
            <a:r>
              <a:rPr lang="zh-CN" altLang="en-US" sz="2800" smtClean="0"/>
              <a:t>对员工进行赞美</a:t>
            </a:r>
            <a:endParaRPr lang="en-US" altLang="zh-CN" sz="2800" smtClean="0"/>
          </a:p>
          <a:p>
            <a:pPr lvl="1" eaLnBrk="1" hangingPunct="1"/>
            <a:r>
              <a:rPr lang="zh-CN" altLang="en-US" sz="2800" smtClean="0"/>
              <a:t>提供支持</a:t>
            </a:r>
          </a:p>
        </p:txBody>
      </p:sp>
    </p:spTree>
    <p:extLst>
      <p:ext uri="{BB962C8B-B14F-4D97-AF65-F5344CB8AC3E}">
        <p14:creationId xmlns:p14="http://schemas.microsoft.com/office/powerpoint/2010/main" val="157953937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850"/>
            <a:ext cx="8229600" cy="1143000"/>
          </a:xfrm>
        </p:spPr>
        <p:txBody>
          <a:bodyPr>
            <a:normAutofit fontScale="90000"/>
          </a:bodyPr>
          <a:lstStyle/>
          <a:p>
            <a:pPr eaLnBrk="1" hangingPunct="1"/>
            <a:r>
              <a:rPr lang="zh-CN" altLang="en-US" sz="4100" smtClean="0"/>
              <a:t>在“控制”方面</a:t>
            </a:r>
            <a:r>
              <a:rPr lang="en-US" altLang="zh-CN" sz="4100" smtClean="0"/>
              <a:t/>
            </a:r>
            <a:br>
              <a:rPr lang="en-US" altLang="zh-CN" sz="4100" smtClean="0"/>
            </a:br>
            <a:r>
              <a:rPr lang="zh-CN" altLang="en-US" sz="4100" smtClean="0"/>
              <a:t>管理者与领导的区别</a:t>
            </a:r>
          </a:p>
        </p:txBody>
      </p:sp>
      <p:sp>
        <p:nvSpPr>
          <p:cNvPr id="30723" name="内容占位符 2"/>
          <p:cNvSpPr>
            <a:spLocks noGrp="1"/>
          </p:cNvSpPr>
          <p:nvPr>
            <p:ph sz="half" idx="1"/>
          </p:nvPr>
        </p:nvSpPr>
        <p:spPr>
          <a:xfrm>
            <a:off x="457200" y="1920875"/>
            <a:ext cx="4038600" cy="4433888"/>
          </a:xfrm>
        </p:spPr>
        <p:txBody>
          <a:bodyPr/>
          <a:lstStyle/>
          <a:p>
            <a:pPr eaLnBrk="1" hangingPunct="1"/>
            <a:r>
              <a:rPr lang="zh-CN" altLang="en-US" sz="3600" smtClean="0"/>
              <a:t>管理者</a:t>
            </a:r>
            <a:endParaRPr lang="en-US" altLang="zh-CN" sz="3600" smtClean="0"/>
          </a:p>
          <a:p>
            <a:pPr lvl="1" eaLnBrk="1" hangingPunct="1"/>
            <a:r>
              <a:rPr lang="zh-CN" altLang="en-US" sz="3200" smtClean="0"/>
              <a:t>执行控制系统</a:t>
            </a:r>
            <a:endParaRPr lang="en-US" altLang="zh-CN" sz="3200" smtClean="0"/>
          </a:p>
          <a:p>
            <a:pPr lvl="1" eaLnBrk="1" hangingPunct="1"/>
            <a:r>
              <a:rPr lang="zh-CN" altLang="en-US" sz="3200" smtClean="0"/>
              <a:t>绩效评估</a:t>
            </a:r>
            <a:endParaRPr lang="en-US" altLang="zh-CN" sz="3200" smtClean="0"/>
          </a:p>
          <a:p>
            <a:pPr lvl="1" eaLnBrk="1" hangingPunct="1"/>
            <a:r>
              <a:rPr lang="zh-CN" altLang="en-US" sz="3200" smtClean="0"/>
              <a:t>找出差距</a:t>
            </a:r>
            <a:endParaRPr lang="en-US" altLang="zh-CN" sz="3200" smtClean="0"/>
          </a:p>
          <a:p>
            <a:pPr lvl="1" eaLnBrk="1" hangingPunct="1"/>
            <a:r>
              <a:rPr lang="zh-CN" altLang="en-US" sz="3200" smtClean="0"/>
              <a:t>解决差距</a:t>
            </a:r>
          </a:p>
        </p:txBody>
      </p:sp>
      <p:sp>
        <p:nvSpPr>
          <p:cNvPr id="30724" name="内容占位符 3"/>
          <p:cNvSpPr>
            <a:spLocks noGrp="1"/>
          </p:cNvSpPr>
          <p:nvPr>
            <p:ph sz="half" idx="2"/>
          </p:nvPr>
        </p:nvSpPr>
        <p:spPr>
          <a:xfrm>
            <a:off x="4648200" y="1920875"/>
            <a:ext cx="4038600" cy="4433888"/>
          </a:xfrm>
        </p:spPr>
        <p:txBody>
          <a:bodyPr/>
          <a:lstStyle/>
          <a:p>
            <a:pPr eaLnBrk="1" hangingPunct="1"/>
            <a:r>
              <a:rPr lang="zh-CN" altLang="en-US" sz="3600" smtClean="0"/>
              <a:t>领导</a:t>
            </a:r>
            <a:endParaRPr lang="en-US" altLang="zh-CN" sz="3600" smtClean="0"/>
          </a:p>
          <a:p>
            <a:pPr lvl="1" eaLnBrk="1" hangingPunct="1"/>
            <a:r>
              <a:rPr lang="zh-CN" altLang="en-US" sz="3200" smtClean="0"/>
              <a:t>激励</a:t>
            </a:r>
            <a:endParaRPr lang="en-US" altLang="zh-CN" sz="3200" smtClean="0"/>
          </a:p>
          <a:p>
            <a:pPr lvl="1" eaLnBrk="1" hangingPunct="1"/>
            <a:r>
              <a:rPr lang="zh-CN" altLang="en-US" sz="3200" smtClean="0"/>
              <a:t>启发</a:t>
            </a:r>
            <a:endParaRPr lang="en-US" altLang="zh-CN" sz="3200" smtClean="0"/>
          </a:p>
          <a:p>
            <a:pPr lvl="1" eaLnBrk="1" hangingPunct="1"/>
            <a:r>
              <a:rPr lang="zh-CN" altLang="en-US" sz="3200" smtClean="0"/>
              <a:t>给员工成就感</a:t>
            </a:r>
            <a:endParaRPr lang="en-US" altLang="zh-CN" sz="3200" smtClean="0"/>
          </a:p>
        </p:txBody>
      </p:sp>
    </p:spTree>
    <p:extLst>
      <p:ext uri="{BB962C8B-B14F-4D97-AF65-F5344CB8AC3E}">
        <p14:creationId xmlns:p14="http://schemas.microsoft.com/office/powerpoint/2010/main" val="220773702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
          <p:cNvSpPr>
            <a:spLocks noGrp="1"/>
          </p:cNvSpPr>
          <p:nvPr>
            <p:ph type="title"/>
          </p:nvPr>
        </p:nvSpPr>
        <p:spPr>
          <a:xfrm>
            <a:off x="457200" y="457200"/>
            <a:ext cx="8229600" cy="1143000"/>
          </a:xfrm>
        </p:spPr>
        <p:txBody>
          <a:bodyPr/>
          <a:lstStyle/>
          <a:p>
            <a:pPr eaLnBrk="1" hangingPunct="1"/>
            <a:r>
              <a:rPr lang="zh-CN" altLang="en-US" smtClean="0"/>
              <a:t>领导者所具备的素质</a:t>
            </a:r>
          </a:p>
        </p:txBody>
      </p:sp>
      <p:sp>
        <p:nvSpPr>
          <p:cNvPr id="31747" name="内容占位符 2"/>
          <p:cNvSpPr>
            <a:spLocks noGrp="1"/>
          </p:cNvSpPr>
          <p:nvPr>
            <p:ph sz="half" idx="1"/>
          </p:nvPr>
        </p:nvSpPr>
        <p:spPr>
          <a:xfrm>
            <a:off x="457200" y="1920875"/>
            <a:ext cx="4038600" cy="4433888"/>
          </a:xfrm>
        </p:spPr>
        <p:txBody>
          <a:bodyPr/>
          <a:lstStyle/>
          <a:p>
            <a:pPr eaLnBrk="1" hangingPunct="1">
              <a:lnSpc>
                <a:spcPct val="90000"/>
              </a:lnSpc>
            </a:pPr>
            <a:r>
              <a:rPr lang="zh-CN" altLang="en-US" sz="3200" smtClean="0"/>
              <a:t>智力因素：</a:t>
            </a:r>
            <a:endParaRPr lang="en-US" altLang="zh-CN" sz="3200" smtClean="0"/>
          </a:p>
          <a:p>
            <a:pPr lvl="1" eaLnBrk="1" hangingPunct="1">
              <a:lnSpc>
                <a:spcPct val="90000"/>
              </a:lnSpc>
            </a:pPr>
            <a:r>
              <a:rPr lang="zh-CN" altLang="en-US" sz="2800" smtClean="0"/>
              <a:t>比“非领导”更聪明</a:t>
            </a:r>
            <a:endParaRPr lang="en-US" altLang="zh-CN" sz="2800" smtClean="0"/>
          </a:p>
          <a:p>
            <a:pPr lvl="1" eaLnBrk="1" hangingPunct="1">
              <a:lnSpc>
                <a:spcPct val="90000"/>
              </a:lnSpc>
            </a:pPr>
            <a:r>
              <a:rPr lang="zh-CN" altLang="en-US" sz="2800" smtClean="0"/>
              <a:t>有知识</a:t>
            </a:r>
            <a:endParaRPr lang="en-US" altLang="zh-CN" sz="2800" smtClean="0"/>
          </a:p>
          <a:p>
            <a:pPr lvl="1" eaLnBrk="1" hangingPunct="1">
              <a:lnSpc>
                <a:spcPct val="90000"/>
              </a:lnSpc>
            </a:pPr>
            <a:r>
              <a:rPr lang="zh-CN" altLang="en-US" sz="2800" smtClean="0"/>
              <a:t>能把事情做成</a:t>
            </a:r>
            <a:endParaRPr lang="en-US" altLang="zh-CN" sz="2800" smtClean="0"/>
          </a:p>
          <a:p>
            <a:pPr eaLnBrk="1" hangingPunct="1">
              <a:lnSpc>
                <a:spcPct val="90000"/>
              </a:lnSpc>
            </a:pPr>
            <a:r>
              <a:rPr lang="zh-CN" altLang="en-US" sz="3200" smtClean="0"/>
              <a:t>体力因素：</a:t>
            </a:r>
            <a:endParaRPr lang="en-US" altLang="zh-CN" sz="3200" smtClean="0"/>
          </a:p>
          <a:p>
            <a:pPr lvl="1" eaLnBrk="1" hangingPunct="1">
              <a:lnSpc>
                <a:spcPct val="90000"/>
              </a:lnSpc>
            </a:pPr>
            <a:r>
              <a:rPr lang="zh-CN" altLang="en-US" sz="2800" smtClean="0"/>
              <a:t>不相关</a:t>
            </a:r>
          </a:p>
        </p:txBody>
      </p:sp>
      <p:sp>
        <p:nvSpPr>
          <p:cNvPr id="31748" name="内容占位符 3"/>
          <p:cNvSpPr>
            <a:spLocks noGrp="1"/>
          </p:cNvSpPr>
          <p:nvPr>
            <p:ph sz="half" idx="2"/>
          </p:nvPr>
        </p:nvSpPr>
        <p:spPr>
          <a:xfrm>
            <a:off x="4648200" y="1920875"/>
            <a:ext cx="4038600" cy="4433888"/>
          </a:xfrm>
        </p:spPr>
        <p:txBody>
          <a:bodyPr/>
          <a:lstStyle/>
          <a:p>
            <a:pPr eaLnBrk="1" hangingPunct="1">
              <a:lnSpc>
                <a:spcPct val="90000"/>
              </a:lnSpc>
            </a:pPr>
            <a:r>
              <a:rPr lang="zh-CN" altLang="en-US" sz="3200" smtClean="0"/>
              <a:t>性格：</a:t>
            </a:r>
            <a:endParaRPr lang="en-US" altLang="zh-CN" sz="3200" smtClean="0"/>
          </a:p>
          <a:p>
            <a:pPr lvl="1" eaLnBrk="1" hangingPunct="1">
              <a:lnSpc>
                <a:spcPct val="90000"/>
              </a:lnSpc>
            </a:pPr>
            <a:r>
              <a:rPr lang="zh-CN" altLang="en-US" sz="2800" smtClean="0"/>
              <a:t>语言能力</a:t>
            </a:r>
            <a:endParaRPr lang="en-US" altLang="zh-CN" sz="2800" smtClean="0"/>
          </a:p>
          <a:p>
            <a:pPr lvl="1" eaLnBrk="1" hangingPunct="1">
              <a:lnSpc>
                <a:spcPct val="90000"/>
              </a:lnSpc>
            </a:pPr>
            <a:r>
              <a:rPr lang="zh-CN" altLang="en-US" sz="2800" smtClean="0"/>
              <a:t>诚实</a:t>
            </a:r>
            <a:endParaRPr lang="en-US" altLang="zh-CN" sz="2800" smtClean="0"/>
          </a:p>
          <a:p>
            <a:pPr lvl="1" eaLnBrk="1" hangingPunct="1">
              <a:lnSpc>
                <a:spcPct val="90000"/>
              </a:lnSpc>
            </a:pPr>
            <a:r>
              <a:rPr lang="zh-CN" altLang="en-US" sz="2800" smtClean="0"/>
              <a:t>主动</a:t>
            </a:r>
            <a:endParaRPr lang="en-US" altLang="zh-CN" sz="2800" smtClean="0"/>
          </a:p>
          <a:p>
            <a:pPr lvl="1" eaLnBrk="1" hangingPunct="1">
              <a:lnSpc>
                <a:spcPct val="90000"/>
              </a:lnSpc>
            </a:pPr>
            <a:r>
              <a:rPr lang="zh-CN" altLang="en-US" sz="2800" smtClean="0"/>
              <a:t>积极进取</a:t>
            </a:r>
            <a:endParaRPr lang="en-US" altLang="zh-CN" sz="2800" smtClean="0"/>
          </a:p>
          <a:p>
            <a:pPr lvl="1" eaLnBrk="1" hangingPunct="1">
              <a:lnSpc>
                <a:spcPct val="90000"/>
              </a:lnSpc>
            </a:pPr>
            <a:r>
              <a:rPr lang="zh-CN" altLang="en-US" sz="2800" smtClean="0"/>
              <a:t>自信</a:t>
            </a:r>
            <a:endParaRPr lang="en-US" altLang="zh-CN" sz="2800" smtClean="0"/>
          </a:p>
          <a:p>
            <a:pPr lvl="1" eaLnBrk="1" hangingPunct="1">
              <a:lnSpc>
                <a:spcPct val="90000"/>
              </a:lnSpc>
            </a:pPr>
            <a:r>
              <a:rPr lang="zh-CN" altLang="en-US" sz="2800" smtClean="0"/>
              <a:t>有野心</a:t>
            </a:r>
            <a:endParaRPr lang="en-US" altLang="zh-CN" sz="2800" smtClean="0"/>
          </a:p>
          <a:p>
            <a:pPr lvl="1" eaLnBrk="1" hangingPunct="1">
              <a:lnSpc>
                <a:spcPct val="90000"/>
              </a:lnSpc>
            </a:pPr>
            <a:r>
              <a:rPr lang="zh-CN" altLang="en-US" sz="2800" smtClean="0"/>
              <a:t>有创作性</a:t>
            </a:r>
            <a:endParaRPr lang="en-US" altLang="zh-CN" sz="2800" smtClean="0"/>
          </a:p>
          <a:p>
            <a:pPr lvl="1" eaLnBrk="1" hangingPunct="1">
              <a:lnSpc>
                <a:spcPct val="90000"/>
              </a:lnSpc>
            </a:pPr>
            <a:r>
              <a:rPr lang="zh-CN" altLang="en-US" sz="2800" smtClean="0"/>
              <a:t>擅于交往</a:t>
            </a:r>
          </a:p>
        </p:txBody>
      </p:sp>
    </p:spTree>
    <p:extLst>
      <p:ext uri="{BB962C8B-B14F-4D97-AF65-F5344CB8AC3E}">
        <p14:creationId xmlns:p14="http://schemas.microsoft.com/office/powerpoint/2010/main" val="232877529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
            <a:ext cx="9540552" cy="6823075"/>
          </a:xfrm>
          <a:prstGeom prst="rect">
            <a:avLst/>
          </a:prstGeom>
          <a:noFill/>
          <a:ln>
            <a:noFill/>
          </a:ln>
          <a:effectLst>
            <a:outerShdw dist="155281" dir="2700000" algn="ctr" rotWithShape="0">
              <a:srgbClr val="E6E6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2771" name="Rectangle 3"/>
          <p:cNvSpPr>
            <a:spLocks noGrp="1" noChangeArrowheads="1"/>
          </p:cNvSpPr>
          <p:nvPr>
            <p:ph type="title"/>
          </p:nvPr>
        </p:nvSpPr>
        <p:spPr>
          <a:xfrm>
            <a:off x="414338" y="131349"/>
            <a:ext cx="8231187" cy="597728"/>
          </a:xfrm>
        </p:spPr>
        <p:txBody>
          <a:bodyPr tIns="0">
            <a:spAutoFit/>
          </a:bodyPr>
          <a:lstStyle/>
          <a:p>
            <a:pPr defTabSz="457200" eaLnBrk="1" hangingPunct="1">
              <a:lnSpc>
                <a:spcPct val="112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zh-CN" b="1" dirty="0" smtClean="0">
                <a:solidFill>
                  <a:srgbClr val="00B0F0"/>
                </a:solidFill>
                <a:latin typeface="Palatino Linotype" pitchFamily="18" charset="0"/>
              </a:rPr>
              <a:t>9</a:t>
            </a:r>
            <a:r>
              <a:rPr lang="zh-CN" altLang="en-US" b="1" dirty="0" smtClean="0">
                <a:solidFill>
                  <a:srgbClr val="00B0F0"/>
                </a:solidFill>
                <a:latin typeface="Palatino Linotype" pitchFamily="18" charset="0"/>
              </a:rPr>
              <a:t> 种基本领导素质</a:t>
            </a:r>
            <a:endParaRPr lang="en-GB" b="1" dirty="0" smtClean="0">
              <a:solidFill>
                <a:srgbClr val="00B0F0"/>
              </a:solidFill>
              <a:latin typeface="Palatino Linotype" pitchFamily="18" charset="0"/>
            </a:endParaRPr>
          </a:p>
        </p:txBody>
      </p:sp>
      <p:sp>
        <p:nvSpPr>
          <p:cNvPr id="32772" name="Rectangle 4"/>
          <p:cNvSpPr>
            <a:spLocks noGrp="1" noChangeArrowheads="1"/>
          </p:cNvSpPr>
          <p:nvPr>
            <p:ph type="body" idx="1"/>
          </p:nvPr>
        </p:nvSpPr>
        <p:spPr>
          <a:xfrm>
            <a:off x="457200" y="1828800"/>
            <a:ext cx="5410944" cy="4463786"/>
          </a:xfrm>
        </p:spPr>
        <p:txBody>
          <a:bodyPr wrap="square" lIns="0" tIns="0" rIns="0" bIns="0">
            <a:spAutoFit/>
          </a:bodyPr>
          <a:lstStyle/>
          <a:p>
            <a:pPr marL="428625" indent="-323850" defTabSz="457200" eaLnBrk="1" hangingPunct="1">
              <a:lnSpc>
                <a:spcPct val="112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zh-CN" altLang="en-US" sz="2800" b="1" dirty="0" smtClean="0">
                <a:latin typeface="Palatino Linotype" pitchFamily="18" charset="0"/>
              </a:rPr>
              <a:t>热情</a:t>
            </a:r>
            <a:endParaRPr lang="en-GB" sz="2800" b="1" dirty="0" smtClean="0">
              <a:latin typeface="Palatino Linotype" pitchFamily="18" charset="0"/>
            </a:endParaRPr>
          </a:p>
          <a:p>
            <a:pPr marL="428625" indent="-323850" defTabSz="457200" eaLnBrk="1" hangingPunct="1">
              <a:lnSpc>
                <a:spcPct val="112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zh-CN" altLang="en-US" sz="2800" b="1" dirty="0" smtClean="0">
                <a:latin typeface="Palatino Linotype" pitchFamily="18" charset="0"/>
              </a:rPr>
              <a:t>幽默</a:t>
            </a:r>
            <a:endParaRPr lang="en-GB" sz="2800" b="1" dirty="0" smtClean="0">
              <a:latin typeface="Palatino Linotype" pitchFamily="18" charset="0"/>
            </a:endParaRPr>
          </a:p>
          <a:p>
            <a:pPr marL="428625" indent="-323850" defTabSz="457200" eaLnBrk="1" hangingPunct="1">
              <a:lnSpc>
                <a:spcPct val="112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zh-CN" altLang="en-US" sz="2800" b="1" dirty="0" smtClean="0">
                <a:latin typeface="Palatino Linotype" pitchFamily="18" charset="0"/>
              </a:rPr>
              <a:t>勇气正直与诚信</a:t>
            </a:r>
            <a:endParaRPr lang="en-US" altLang="zh-CN" sz="2800" b="1" dirty="0" smtClean="0">
              <a:latin typeface="Palatino Linotype" pitchFamily="18" charset="0"/>
            </a:endParaRPr>
          </a:p>
          <a:p>
            <a:pPr marL="428625" indent="-323850" defTabSz="457200" eaLnBrk="1" hangingPunct="1">
              <a:lnSpc>
                <a:spcPct val="112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zh-CN" altLang="en-US" sz="2800" b="1" dirty="0" smtClean="0">
                <a:latin typeface="Palatino Linotype" pitchFamily="18" charset="0"/>
              </a:rPr>
              <a:t>精力</a:t>
            </a:r>
            <a:endParaRPr lang="en-GB" sz="2800" b="1" dirty="0" smtClean="0">
              <a:latin typeface="Palatino Linotype" pitchFamily="18" charset="0"/>
            </a:endParaRPr>
          </a:p>
          <a:p>
            <a:pPr marL="428625" indent="-323850" defTabSz="457200" eaLnBrk="1" hangingPunct="1">
              <a:lnSpc>
                <a:spcPct val="112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zh-CN" altLang="en-US" sz="2800" b="1" dirty="0" smtClean="0">
                <a:latin typeface="Palatino Linotype" pitchFamily="18" charset="0"/>
              </a:rPr>
              <a:t>建立团队</a:t>
            </a:r>
            <a:endParaRPr lang="en-US" altLang="zh-CN" sz="2800" b="1" dirty="0" smtClean="0">
              <a:latin typeface="Palatino Linotype" pitchFamily="18" charset="0"/>
            </a:endParaRPr>
          </a:p>
          <a:p>
            <a:pPr marL="428625" indent="-323850" defTabSz="457200" eaLnBrk="1" hangingPunct="1">
              <a:lnSpc>
                <a:spcPct val="112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zh-CN" altLang="en-US" sz="2800" b="1" dirty="0" smtClean="0">
                <a:latin typeface="Palatino Linotype" pitchFamily="18" charset="0"/>
              </a:rPr>
              <a:t>时间管理（确立优先顺序）</a:t>
            </a:r>
            <a:endParaRPr lang="en-GB" sz="2800" b="1" dirty="0" smtClean="0">
              <a:latin typeface="Palatino Linotype" pitchFamily="18" charset="0"/>
            </a:endParaRPr>
          </a:p>
          <a:p>
            <a:pPr marL="428625" indent="-323850" defTabSz="457200" eaLnBrk="1" hangingPunct="1">
              <a:lnSpc>
                <a:spcPct val="112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zh-CN" altLang="en-US" sz="2800" b="1" dirty="0" smtClean="0">
                <a:latin typeface="Palatino Linotype" pitchFamily="18" charset="0"/>
              </a:rPr>
              <a:t>创造力</a:t>
            </a:r>
            <a:endParaRPr lang="en-GB" sz="2800" b="1" dirty="0" smtClean="0">
              <a:latin typeface="Palatino Linotype" pitchFamily="18" charset="0"/>
            </a:endParaRPr>
          </a:p>
          <a:p>
            <a:pPr marL="428625" indent="-323850" defTabSz="457200" eaLnBrk="1" hangingPunct="1">
              <a:lnSpc>
                <a:spcPct val="112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zh-CN" altLang="en-US" sz="2800" b="1" dirty="0" smtClean="0">
                <a:latin typeface="Palatino Linotype" pitchFamily="18" charset="0"/>
              </a:rPr>
              <a:t>愿景</a:t>
            </a:r>
            <a:endParaRPr lang="en-GB" sz="2800" b="1" dirty="0" smtClean="0">
              <a:latin typeface="Palatino Linotype" pitchFamily="18" charset="0"/>
            </a:endParaRPr>
          </a:p>
        </p:txBody>
      </p:sp>
    </p:spTree>
    <p:extLst>
      <p:ext uri="{BB962C8B-B14F-4D97-AF65-F5344CB8AC3E}">
        <p14:creationId xmlns:p14="http://schemas.microsoft.com/office/powerpoint/2010/main" val="217368032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460144"/>
            <a:ext cx="8429684" cy="1024640"/>
          </a:xfrm>
        </p:spPr>
        <p:txBody>
          <a:bodyPr>
            <a:normAutofit/>
          </a:bodyPr>
          <a:lstStyle/>
          <a:p>
            <a:pPr fontAlgn="auto">
              <a:spcAft>
                <a:spcPts val="0"/>
              </a:spcAft>
              <a:defRPr/>
            </a:pPr>
            <a:r>
              <a:rPr lang="zh-CN" altLang="en-US" dirty="0" smtClean="0"/>
              <a:t>课堂练习：获取权力的能力测试</a:t>
            </a:r>
            <a:endParaRPr lang="zh-CN" altLang="en-US" dirty="0"/>
          </a:p>
        </p:txBody>
      </p:sp>
      <p:sp>
        <p:nvSpPr>
          <p:cNvPr id="14339" name="内容占位符 2"/>
          <p:cNvSpPr>
            <a:spLocks noGrp="1"/>
          </p:cNvSpPr>
          <p:nvPr>
            <p:ph idx="1"/>
          </p:nvPr>
        </p:nvSpPr>
        <p:spPr>
          <a:xfrm>
            <a:off x="500063" y="1571625"/>
            <a:ext cx="8186737" cy="4714875"/>
          </a:xfrm>
        </p:spPr>
        <p:txBody>
          <a:bodyPr/>
          <a:lstStyle/>
          <a:p>
            <a:r>
              <a:rPr lang="zh-CN" altLang="en-US" dirty="0" smtClean="0">
                <a:latin typeface="Gill Sans MT" pitchFamily="34" charset="0"/>
                <a:ea typeface="맑은 고딕" pitchFamily="34" charset="-127"/>
                <a:cs typeface="Gill Sans MT" pitchFamily="34" charset="0"/>
              </a:rPr>
              <a:t>说明</a:t>
            </a:r>
            <a:r>
              <a:rPr lang="en-US" altLang="zh-CN" sz="3200" dirty="0" smtClean="0">
                <a:latin typeface="Gill Sans MT" pitchFamily="34" charset="0"/>
                <a:ea typeface="맑은 고딕" pitchFamily="34" charset="-127"/>
                <a:cs typeface="Gill Sans MT" pitchFamily="34" charset="0"/>
              </a:rPr>
              <a:t>:</a:t>
            </a:r>
          </a:p>
          <a:p>
            <a:pPr>
              <a:buFont typeface="Wingdings 2" pitchFamily="18" charset="2"/>
              <a:buNone/>
            </a:pPr>
            <a:r>
              <a:rPr lang="en-US" altLang="zh-CN" sz="2800" dirty="0" smtClean="0">
                <a:latin typeface="Gill Sans MT" pitchFamily="34" charset="0"/>
                <a:ea typeface="맑은 고딕" pitchFamily="34" charset="-127"/>
                <a:cs typeface="Gill Sans MT" pitchFamily="34" charset="0"/>
              </a:rPr>
              <a:t>	</a:t>
            </a:r>
            <a:r>
              <a:rPr lang="zh-CN" altLang="en-US" sz="2800" dirty="0" smtClean="0">
                <a:latin typeface="Gill Sans MT" pitchFamily="34" charset="0"/>
                <a:ea typeface="맑은 고딕" pitchFamily="34" charset="-127"/>
                <a:cs typeface="Gill Sans MT" pitchFamily="34" charset="0"/>
              </a:rPr>
              <a:t>想象你是一个团体中的一员。例如，可以是工作中的一个团队，一个委员会，或者是一个项目组。用下面的度量尺对陈述进行打分：</a:t>
            </a:r>
            <a:endParaRPr lang="en-US" altLang="zh-CN" sz="2800" dirty="0" smtClean="0">
              <a:latin typeface="Gill Sans MT" pitchFamily="34" charset="0"/>
              <a:ea typeface="맑은 고딕" pitchFamily="34" charset="-127"/>
              <a:cs typeface="Gill Sans MT" pitchFamily="34" charset="0"/>
            </a:endParaRPr>
          </a:p>
          <a:p>
            <a:pPr>
              <a:buFont typeface="Wingdings 2" pitchFamily="18" charset="2"/>
              <a:buNone/>
            </a:pPr>
            <a:r>
              <a:rPr lang="en-US" altLang="zh-CN" sz="2800" dirty="0" smtClean="0">
                <a:latin typeface="Gill Sans MT" pitchFamily="34" charset="0"/>
                <a:ea typeface="맑은 고딕" pitchFamily="34" charset="-127"/>
                <a:cs typeface="Gill Sans MT" pitchFamily="34" charset="0"/>
              </a:rPr>
              <a:t>	</a:t>
            </a:r>
          </a:p>
          <a:p>
            <a:pPr>
              <a:buFont typeface="Wingdings 2" pitchFamily="18" charset="2"/>
              <a:buNone/>
            </a:pPr>
            <a:r>
              <a:rPr lang="en-US" altLang="zh-CN" sz="2800" dirty="0" smtClean="0">
                <a:latin typeface="Gill Sans MT" pitchFamily="34" charset="0"/>
                <a:ea typeface="맑은 고딕" pitchFamily="34" charset="-127"/>
                <a:cs typeface="Gill Sans MT" pitchFamily="34" charset="0"/>
              </a:rPr>
              <a:t>1									7</a:t>
            </a:r>
          </a:p>
          <a:p>
            <a:pPr>
              <a:buFont typeface="Wingdings 2" pitchFamily="18" charset="2"/>
              <a:buNone/>
            </a:pPr>
            <a:r>
              <a:rPr lang="zh-CN" altLang="en-US" sz="2800" dirty="0" smtClean="0">
                <a:latin typeface="Gill Sans MT" pitchFamily="34" charset="0"/>
                <a:ea typeface="맑은 고딕" pitchFamily="34" charset="-127"/>
                <a:cs typeface="Gill Sans MT" pitchFamily="34" charset="0"/>
              </a:rPr>
              <a:t>非常不同意</a:t>
            </a:r>
            <a:r>
              <a:rPr lang="en-US" altLang="zh-CN" sz="2800" dirty="0" smtClean="0">
                <a:latin typeface="Gill Sans MT" pitchFamily="34" charset="0"/>
                <a:ea typeface="맑은 고딕" pitchFamily="34" charset="-127"/>
                <a:cs typeface="Gill Sans MT" pitchFamily="34" charset="0"/>
              </a:rPr>
              <a:t>						</a:t>
            </a:r>
            <a:r>
              <a:rPr lang="zh-CN" altLang="en-US" sz="2800" dirty="0" smtClean="0">
                <a:latin typeface="Gill Sans MT" pitchFamily="34" charset="0"/>
                <a:ea typeface="맑은 고딕" pitchFamily="34" charset="-127"/>
                <a:cs typeface="Gill Sans MT" pitchFamily="34" charset="0"/>
              </a:rPr>
              <a:t>非常同意</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smtClean="0"/>
              <a:t>获取权力的能力测试</a:t>
            </a:r>
            <a:endParaRPr lang="zh-CN" altLang="en-US" dirty="0"/>
          </a:p>
        </p:txBody>
      </p:sp>
      <p:sp>
        <p:nvSpPr>
          <p:cNvPr id="15363" name="内容占位符 2"/>
          <p:cNvSpPr>
            <a:spLocks noGrp="1"/>
          </p:cNvSpPr>
          <p:nvPr>
            <p:ph idx="1"/>
          </p:nvPr>
        </p:nvSpPr>
        <p:spPr>
          <a:xfrm>
            <a:off x="500063" y="1571625"/>
            <a:ext cx="8429625" cy="4714875"/>
          </a:xfrm>
        </p:spPr>
        <p:txBody>
          <a:bodyPr/>
          <a:lstStyle/>
          <a:p>
            <a:pPr marL="514350" indent="-514350">
              <a:buFont typeface="Gill Sans MT" pitchFamily="34" charset="0"/>
              <a:buAutoNum type="arabicPeriod"/>
            </a:pPr>
            <a:r>
              <a:rPr lang="zh-CN" altLang="en-US" dirty="0" smtClean="0">
                <a:latin typeface="Gill Sans MT" pitchFamily="34" charset="0"/>
                <a:ea typeface="맑은 고딕" pitchFamily="34" charset="-127"/>
                <a:cs typeface="Gill Sans MT" pitchFamily="34" charset="0"/>
              </a:rPr>
              <a:t>我在小组中很能畅所欲言。</a:t>
            </a:r>
            <a:endParaRPr lang="en-US" altLang="zh-CN" dirty="0" smtClean="0">
              <a:latin typeface="Gill Sans MT" pitchFamily="34" charset="0"/>
              <a:ea typeface="맑은 고딕" pitchFamily="34" charset="-127"/>
              <a:cs typeface="Gill Sans MT" pitchFamily="34" charset="0"/>
            </a:endParaRPr>
          </a:p>
          <a:p>
            <a:pPr marL="514350" indent="-514350">
              <a:buFont typeface="Wingdings 2" pitchFamily="18" charset="2"/>
              <a:buAutoNum type="arabicPeriod" startAt="2"/>
            </a:pPr>
            <a:r>
              <a:rPr lang="zh-CN" altLang="en-US" dirty="0" smtClean="0">
                <a:latin typeface="Gill Sans MT" pitchFamily="34" charset="0"/>
                <a:ea typeface="맑은 고딕" pitchFamily="34" charset="-127"/>
                <a:cs typeface="Gill Sans MT" pitchFamily="34" charset="0"/>
              </a:rPr>
              <a:t>小组中的其他人经常听我的建议。</a:t>
            </a:r>
            <a:endParaRPr lang="en-US" altLang="zh-CN" dirty="0" smtClean="0">
              <a:latin typeface="Gill Sans MT" pitchFamily="34" charset="0"/>
              <a:ea typeface="맑은 고딕" pitchFamily="34" charset="-127"/>
              <a:cs typeface="Gill Sans MT" pitchFamily="34" charset="0"/>
            </a:endParaRPr>
          </a:p>
          <a:p>
            <a:pPr marL="514350" indent="-514350">
              <a:buFont typeface="Wingdings 2" pitchFamily="18" charset="2"/>
              <a:buAutoNum type="arabicPeriod" startAt="2"/>
            </a:pPr>
            <a:r>
              <a:rPr lang="zh-CN" altLang="en-US" dirty="0" smtClean="0">
                <a:latin typeface="Gill Sans MT" pitchFamily="34" charset="0"/>
                <a:ea typeface="맑은 고딕" pitchFamily="34" charset="-127"/>
                <a:cs typeface="Gill Sans MT" pitchFamily="34" charset="0"/>
              </a:rPr>
              <a:t>我经常主动要求领导这个小组。</a:t>
            </a:r>
            <a:endParaRPr lang="en-US" altLang="zh-CN" dirty="0" smtClean="0">
              <a:latin typeface="Gill Sans MT" pitchFamily="34" charset="0"/>
              <a:ea typeface="맑은 고딕" pitchFamily="34" charset="-127"/>
              <a:cs typeface="Gill Sans MT" pitchFamily="34" charset="0"/>
            </a:endParaRPr>
          </a:p>
          <a:p>
            <a:pPr marL="514350" indent="-514350">
              <a:buFont typeface="Wingdings 2" pitchFamily="18" charset="2"/>
              <a:buAutoNum type="arabicPeriod" startAt="2"/>
            </a:pPr>
            <a:r>
              <a:rPr lang="zh-CN" altLang="en-US" dirty="0" smtClean="0">
                <a:latin typeface="Gill Sans MT" pitchFamily="34" charset="0"/>
                <a:ea typeface="맑은 고딕" pitchFamily="34" charset="-127"/>
                <a:cs typeface="Gill Sans MT" pitchFamily="34" charset="0"/>
              </a:rPr>
              <a:t>我有能力影响小组决策。</a:t>
            </a:r>
            <a:endParaRPr lang="en-US" altLang="zh-CN" dirty="0" smtClean="0">
              <a:latin typeface="Gill Sans MT" pitchFamily="34" charset="0"/>
              <a:ea typeface="맑은 고딕" pitchFamily="34" charset="-127"/>
              <a:cs typeface="Gill Sans MT" pitchFamily="34" charset="0"/>
            </a:endParaRPr>
          </a:p>
          <a:p>
            <a:pPr marL="514350" indent="-514350">
              <a:buFont typeface="Wingdings 2" pitchFamily="18" charset="2"/>
              <a:buAutoNum type="arabicPeriod" startAt="2"/>
            </a:pPr>
            <a:r>
              <a:rPr lang="zh-CN" altLang="en-US" dirty="0" smtClean="0">
                <a:latin typeface="Gill Sans MT" pitchFamily="34" charset="0"/>
                <a:ea typeface="맑은 고딕" pitchFamily="34" charset="-127"/>
                <a:cs typeface="Gill Sans MT" pitchFamily="34" charset="0"/>
              </a:rPr>
              <a:t>我发现我在小组活动或讨论中经常处于中心位置。</a:t>
            </a:r>
            <a:endParaRPr lang="en-US" altLang="zh-CN" dirty="0" smtClean="0">
              <a:latin typeface="Gill Sans MT" pitchFamily="34" charset="0"/>
              <a:ea typeface="맑은 고딕" pitchFamily="34" charset="-127"/>
              <a:cs typeface="Gill Sans MT" pitchFamily="34" charset="0"/>
            </a:endParaRPr>
          </a:p>
          <a:p>
            <a:pPr marL="514350" indent="-514350">
              <a:buFont typeface="Wingdings 2" pitchFamily="18" charset="2"/>
              <a:buNone/>
            </a:pPr>
            <a:r>
              <a:rPr lang="en-US" altLang="zh-CN" dirty="0" smtClean="0">
                <a:latin typeface="Gill Sans MT" pitchFamily="34" charset="0"/>
                <a:ea typeface="맑은 고딕" pitchFamily="34" charset="-127"/>
                <a:cs typeface="Gill Sans MT" pitchFamily="34" charset="0"/>
              </a:rPr>
              <a:t>6. 	</a:t>
            </a:r>
            <a:r>
              <a:rPr lang="zh-CN" altLang="en-US" dirty="0" smtClean="0">
                <a:latin typeface="Gill Sans MT" pitchFamily="34" charset="0"/>
                <a:ea typeface="맑은 고딕" pitchFamily="34" charset="-127"/>
                <a:cs typeface="Gill Sans MT" pitchFamily="34" charset="0"/>
              </a:rPr>
              <a:t>小组中的成员经常向我寻求意见。</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p:cNvSpPr>
            <a:spLocks noGrp="1"/>
          </p:cNvSpPr>
          <p:nvPr>
            <p:ph type="title"/>
          </p:nvPr>
        </p:nvSpPr>
        <p:spPr>
          <a:xfrm>
            <a:off x="619125" y="476672"/>
            <a:ext cx="8229600" cy="908050"/>
          </a:xfrm>
        </p:spPr>
        <p:txBody>
          <a:bodyPr/>
          <a:lstStyle/>
          <a:p>
            <a:pPr eaLnBrk="1" hangingPunct="1"/>
            <a:r>
              <a:rPr lang="zh-CN" altLang="en-US" dirty="0" smtClean="0"/>
              <a:t>谁可以当领导？</a:t>
            </a:r>
            <a:endParaRPr lang="zh-CN" altLang="en-US" dirty="0" smtClean="0">
              <a:ea typeface="宋体" pitchFamily="2" charset="-122"/>
            </a:endParaRPr>
          </a:p>
        </p:txBody>
      </p:sp>
      <p:sp>
        <p:nvSpPr>
          <p:cNvPr id="22531" name="内容占位符 2"/>
          <p:cNvSpPr>
            <a:spLocks noGrp="1"/>
          </p:cNvSpPr>
          <p:nvPr>
            <p:ph idx="1"/>
          </p:nvPr>
        </p:nvSpPr>
        <p:spPr>
          <a:xfrm>
            <a:off x="179512" y="1485018"/>
            <a:ext cx="8064896" cy="2232025"/>
          </a:xfrm>
        </p:spPr>
        <p:txBody>
          <a:bodyPr/>
          <a:lstStyle/>
          <a:p>
            <a:pPr eaLnBrk="1" hangingPunct="1">
              <a:buFont typeface="Wingdings 2" pitchFamily="18" charset="2"/>
              <a:buNone/>
            </a:pPr>
            <a:r>
              <a:rPr lang="zh-CN" altLang="en-US" sz="2800" dirty="0" smtClean="0"/>
              <a:t>    我不认为领导是一个头衔，或者是多少人为你工作。我认为任何人都可以在任何时间、任何地方做领导。也就是说，领导首先是一个选择，然后领导是产生积极的影响。任何人都可以产生积极的影响。</a:t>
            </a:r>
            <a:endParaRPr lang="en-US" altLang="zh-CN" sz="2800" dirty="0" smtClean="0"/>
          </a:p>
          <a:p>
            <a:pPr eaLnBrk="1" hangingPunct="1">
              <a:buFont typeface="Wingdings 2" pitchFamily="18" charset="2"/>
              <a:buNone/>
            </a:pPr>
            <a:r>
              <a:rPr lang="zh-CN" altLang="en-US" sz="2800" dirty="0" smtClean="0"/>
              <a:t> 				</a:t>
            </a:r>
            <a:endParaRPr lang="en-US" altLang="zh-CN" sz="2800" dirty="0" smtClean="0"/>
          </a:p>
          <a:p>
            <a:pPr eaLnBrk="1" hangingPunct="1">
              <a:buFont typeface="Wingdings 2" pitchFamily="18" charset="2"/>
              <a:buNone/>
            </a:pPr>
            <a:r>
              <a:rPr lang="en-US" altLang="zh-CN" sz="2800" dirty="0"/>
              <a:t>	</a:t>
            </a:r>
            <a:r>
              <a:rPr lang="en-US" altLang="zh-CN" sz="2800" dirty="0" smtClean="0"/>
              <a:t>				----  HP</a:t>
            </a:r>
            <a:r>
              <a:rPr lang="zh-CN" altLang="en-US" sz="2800" dirty="0" smtClean="0"/>
              <a:t> 前</a:t>
            </a:r>
            <a:r>
              <a:rPr lang="en-US" altLang="zh-CN" sz="2800" dirty="0" smtClean="0"/>
              <a:t>CEO</a:t>
            </a:r>
          </a:p>
        </p:txBody>
      </p:sp>
      <p:pic>
        <p:nvPicPr>
          <p:cNvPr id="2253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3733800"/>
            <a:ext cx="1990725"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060737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smtClean="0"/>
              <a:t>获取权力的能力测试</a:t>
            </a:r>
            <a:endParaRPr lang="zh-CN" altLang="en-US" dirty="0"/>
          </a:p>
        </p:txBody>
      </p:sp>
      <p:sp>
        <p:nvSpPr>
          <p:cNvPr id="3" name="内容占位符 2"/>
          <p:cNvSpPr>
            <a:spLocks noGrp="1"/>
          </p:cNvSpPr>
          <p:nvPr>
            <p:ph idx="1"/>
          </p:nvPr>
        </p:nvSpPr>
        <p:spPr>
          <a:xfrm>
            <a:off x="500063" y="1571625"/>
            <a:ext cx="8186737" cy="4714875"/>
          </a:xfrm>
        </p:spPr>
        <p:txBody>
          <a:bodyPr rtlCol="0">
            <a:normAutofit/>
          </a:bodyPr>
          <a:lstStyle/>
          <a:p>
            <a:pPr marL="514350" indent="-514350" fontAlgn="auto">
              <a:spcAft>
                <a:spcPts val="0"/>
              </a:spcAft>
              <a:buFont typeface="Wingdings 2"/>
              <a:buNone/>
              <a:defRPr/>
            </a:pPr>
            <a:r>
              <a:rPr lang="en-US" altLang="zh-CN" dirty="0" smtClean="0"/>
              <a:t>7. </a:t>
            </a:r>
            <a:r>
              <a:rPr lang="zh-CN" altLang="en-US" dirty="0" smtClean="0"/>
              <a:t>我在小组中经常主动提出我的想法并要求做出贡献。</a:t>
            </a:r>
            <a:endParaRPr lang="en-US" altLang="zh-CN" dirty="0" smtClean="0"/>
          </a:p>
          <a:p>
            <a:pPr fontAlgn="auto">
              <a:spcAft>
                <a:spcPts val="0"/>
              </a:spcAft>
              <a:buFont typeface="Wingdings 2"/>
              <a:buNone/>
              <a:defRPr/>
            </a:pPr>
            <a:r>
              <a:rPr lang="en-US" altLang="zh-CN" dirty="0" smtClean="0"/>
              <a:t>8. </a:t>
            </a:r>
            <a:r>
              <a:rPr lang="zh-CN" altLang="en-US" dirty="0" smtClean="0"/>
              <a:t>在小组中我的意见和贡献通常能得到认可。</a:t>
            </a:r>
            <a:endParaRPr lang="en-US" altLang="zh-CN" dirty="0" smtClean="0"/>
          </a:p>
          <a:p>
            <a:pPr fontAlgn="auto">
              <a:spcAft>
                <a:spcPts val="0"/>
              </a:spcAft>
              <a:buFont typeface="Wingdings 2"/>
              <a:buNone/>
              <a:defRPr/>
            </a:pPr>
            <a:r>
              <a:rPr lang="en-US" altLang="zh-CN" dirty="0" smtClean="0"/>
              <a:t>9. </a:t>
            </a:r>
            <a:r>
              <a:rPr lang="zh-CN" altLang="en-US" dirty="0" smtClean="0"/>
              <a:t>我更愿意领导这个小组，而不是仅仅参与。</a:t>
            </a:r>
            <a:endParaRPr lang="en-US" altLang="zh-CN" dirty="0" smtClean="0"/>
          </a:p>
          <a:p>
            <a:pPr fontAlgn="auto">
              <a:spcAft>
                <a:spcPts val="0"/>
              </a:spcAft>
              <a:buFont typeface="Wingdings 2"/>
              <a:buNone/>
              <a:defRPr/>
            </a:pPr>
            <a:r>
              <a:rPr lang="en-US" altLang="zh-CN" dirty="0" smtClean="0"/>
              <a:t>10. </a:t>
            </a:r>
            <a:r>
              <a:rPr lang="zh-CN" altLang="en-US" dirty="0" smtClean="0"/>
              <a:t>我的观点在小组中得到高度重视。</a:t>
            </a:r>
            <a:endParaRPr lang="en-US" altLang="zh-CN" dirty="0" smtClean="0"/>
          </a:p>
          <a:p>
            <a:pPr fontAlgn="auto">
              <a:spcAft>
                <a:spcPts val="0"/>
              </a:spcAft>
              <a:buFont typeface="Wingdings 2"/>
              <a:buNone/>
              <a:defRPr/>
            </a:pPr>
            <a:r>
              <a:rPr lang="en-US" altLang="zh-CN" dirty="0" smtClean="0"/>
              <a:t>11. </a:t>
            </a:r>
            <a:r>
              <a:rPr lang="zh-CN" altLang="en-US" dirty="0" smtClean="0"/>
              <a:t>我会毫不犹豫的主动提出我的想法和意见。</a:t>
            </a:r>
            <a:endParaRPr lang="en-US" altLang="zh-CN" dirty="0" smtClean="0"/>
          </a:p>
          <a:p>
            <a:pPr fontAlgn="auto">
              <a:spcAft>
                <a:spcPts val="0"/>
              </a:spcAft>
              <a:buNone/>
              <a:defRPr/>
            </a:pPr>
            <a:r>
              <a:rPr lang="en-US" altLang="zh-CN" dirty="0" smtClean="0"/>
              <a:t>12. </a:t>
            </a:r>
            <a:r>
              <a:rPr lang="zh-CN" altLang="en-US" dirty="0" smtClean="0"/>
              <a:t>我的想法经常得到实施。</a:t>
            </a:r>
            <a:endParaRPr lang="en-US" altLang="zh-CN" dirty="0" smtClean="0"/>
          </a:p>
          <a:p>
            <a:pPr fontAlgn="auto">
              <a:spcAft>
                <a:spcPts val="0"/>
              </a:spcAft>
              <a:buNone/>
              <a:defRPr/>
            </a:pPr>
            <a:r>
              <a:rPr lang="en-US" altLang="zh-CN" dirty="0" smtClean="0">
                <a:solidFill>
                  <a:srgbClr val="FF0000"/>
                </a:solidFill>
              </a:rPr>
              <a:t>13. </a:t>
            </a:r>
            <a:r>
              <a:rPr lang="zh-CN" altLang="en-US" dirty="0" smtClean="0">
                <a:solidFill>
                  <a:srgbClr val="FF0000"/>
                </a:solidFill>
              </a:rPr>
              <a:t>我在会议上提问仅仅为了有话说。</a:t>
            </a:r>
            <a:endParaRPr lang="en-US" altLang="zh-CN" dirty="0" smtClean="0">
              <a:solidFill>
                <a:srgbClr val="FF0000"/>
              </a:solidFill>
            </a:endParaRPr>
          </a:p>
          <a:p>
            <a:pPr fontAlgn="auto">
              <a:spcAft>
                <a:spcPts val="0"/>
              </a:spcAft>
              <a:buFont typeface="Wingdings 2"/>
              <a:buNone/>
              <a:defRPr/>
            </a:pPr>
            <a:endParaRPr lang="en-US" altLang="zh-CN" dirty="0" smtClean="0"/>
          </a:p>
          <a:p>
            <a:pPr fontAlgn="auto">
              <a:spcAft>
                <a:spcPts val="0"/>
              </a:spcAft>
              <a:buFont typeface="Wingdings 2"/>
              <a:buNone/>
              <a:defRPr/>
            </a:pPr>
            <a:endParaRPr lang="zh-CN" alt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smtClean="0"/>
              <a:t>获取权力的能力测试</a:t>
            </a:r>
            <a:endParaRPr lang="zh-CN" altLang="en-US" dirty="0"/>
          </a:p>
        </p:txBody>
      </p:sp>
      <p:sp>
        <p:nvSpPr>
          <p:cNvPr id="3" name="内容占位符 2"/>
          <p:cNvSpPr>
            <a:spLocks noGrp="1"/>
          </p:cNvSpPr>
          <p:nvPr>
            <p:ph idx="1"/>
          </p:nvPr>
        </p:nvSpPr>
        <p:spPr>
          <a:xfrm>
            <a:off x="500063" y="1571625"/>
            <a:ext cx="8186737" cy="4714875"/>
          </a:xfrm>
        </p:spPr>
        <p:txBody>
          <a:bodyPr rtlCol="0">
            <a:normAutofit fontScale="92500" lnSpcReduction="20000"/>
          </a:bodyPr>
          <a:lstStyle/>
          <a:p>
            <a:pPr fontAlgn="auto">
              <a:spcAft>
                <a:spcPts val="0"/>
              </a:spcAft>
              <a:buFont typeface="Wingdings 2"/>
              <a:buNone/>
              <a:defRPr/>
            </a:pPr>
            <a:r>
              <a:rPr lang="en-US" altLang="zh-CN" dirty="0" smtClean="0"/>
              <a:t>14.</a:t>
            </a:r>
            <a:r>
              <a:rPr lang="zh-CN" altLang="en-US" dirty="0" smtClean="0"/>
              <a:t>小组成员经常询问我的意见和建议。</a:t>
            </a:r>
            <a:endParaRPr lang="en-US" altLang="zh-CN" dirty="0" smtClean="0"/>
          </a:p>
          <a:p>
            <a:pPr fontAlgn="auto">
              <a:spcAft>
                <a:spcPts val="0"/>
              </a:spcAft>
              <a:buFont typeface="Wingdings 2"/>
              <a:buNone/>
              <a:defRPr/>
            </a:pPr>
            <a:r>
              <a:rPr lang="en-US" altLang="zh-CN" dirty="0" smtClean="0">
                <a:solidFill>
                  <a:srgbClr val="FF0000"/>
                </a:solidFill>
              </a:rPr>
              <a:t>15. </a:t>
            </a:r>
            <a:r>
              <a:rPr lang="zh-CN" altLang="en-US" dirty="0" smtClean="0">
                <a:solidFill>
                  <a:srgbClr val="FF0000"/>
                </a:solidFill>
              </a:rPr>
              <a:t>我经常在会议中扮演抄写，文秘或记笔记的工作。</a:t>
            </a:r>
            <a:endParaRPr lang="en-US" altLang="zh-CN" dirty="0" smtClean="0">
              <a:solidFill>
                <a:srgbClr val="FF0000"/>
              </a:solidFill>
            </a:endParaRPr>
          </a:p>
          <a:p>
            <a:pPr fontAlgn="auto">
              <a:spcAft>
                <a:spcPts val="0"/>
              </a:spcAft>
              <a:buFont typeface="Wingdings 2"/>
              <a:buNone/>
              <a:defRPr/>
            </a:pPr>
            <a:r>
              <a:rPr lang="en-US" altLang="zh-CN" dirty="0" smtClean="0"/>
              <a:t>16. </a:t>
            </a:r>
            <a:r>
              <a:rPr lang="zh-CN" altLang="en-US" dirty="0" smtClean="0"/>
              <a:t>小组成员在他们做决定前经常会找我咨询关键点。</a:t>
            </a:r>
            <a:endParaRPr lang="en-US" altLang="zh-CN" dirty="0" smtClean="0"/>
          </a:p>
          <a:p>
            <a:pPr fontAlgn="auto">
              <a:spcAft>
                <a:spcPts val="0"/>
              </a:spcAft>
              <a:buFont typeface="Wingdings 2"/>
              <a:buNone/>
              <a:defRPr/>
            </a:pPr>
            <a:r>
              <a:rPr lang="en-US" altLang="zh-CN" dirty="0" smtClean="0">
                <a:solidFill>
                  <a:srgbClr val="FF0000"/>
                </a:solidFill>
              </a:rPr>
              <a:t>17. </a:t>
            </a:r>
            <a:r>
              <a:rPr lang="zh-CN" altLang="en-US" dirty="0" smtClean="0">
                <a:solidFill>
                  <a:srgbClr val="FF0000"/>
                </a:solidFill>
              </a:rPr>
              <a:t>我在小组中经常被人取笑。</a:t>
            </a:r>
            <a:endParaRPr lang="en-US" altLang="zh-CN" dirty="0" smtClean="0">
              <a:solidFill>
                <a:srgbClr val="FF0000"/>
              </a:solidFill>
            </a:endParaRPr>
          </a:p>
          <a:p>
            <a:pPr fontAlgn="auto">
              <a:spcAft>
                <a:spcPts val="0"/>
              </a:spcAft>
              <a:buFont typeface="Wingdings 2"/>
              <a:buNone/>
              <a:defRPr/>
            </a:pPr>
            <a:r>
              <a:rPr lang="en-US" altLang="zh-CN" dirty="0" smtClean="0"/>
              <a:t>18. </a:t>
            </a:r>
            <a:r>
              <a:rPr lang="zh-CN" altLang="en-US" dirty="0" smtClean="0"/>
              <a:t>即使小组成员没和我谈话，他们也总往我这边看。</a:t>
            </a:r>
            <a:endParaRPr lang="en-US" altLang="zh-CN" dirty="0" smtClean="0"/>
          </a:p>
          <a:p>
            <a:pPr fontAlgn="auto">
              <a:spcAft>
                <a:spcPts val="0"/>
              </a:spcAft>
              <a:buFont typeface="Wingdings 2"/>
              <a:buNone/>
              <a:defRPr/>
            </a:pPr>
            <a:r>
              <a:rPr lang="en-US" altLang="zh-CN" dirty="0" smtClean="0"/>
              <a:t>19. </a:t>
            </a:r>
            <a:r>
              <a:rPr lang="zh-CN" altLang="en-US" dirty="0" smtClean="0"/>
              <a:t>在小组成员解决问题遇到分歧时我会毫不犹豫的参与进去。</a:t>
            </a:r>
            <a:endParaRPr lang="en-US" altLang="zh-CN" dirty="0" smtClean="0"/>
          </a:p>
          <a:p>
            <a:pPr fontAlgn="auto">
              <a:spcAft>
                <a:spcPts val="0"/>
              </a:spcAft>
              <a:buNone/>
              <a:defRPr/>
            </a:pPr>
            <a:r>
              <a:rPr lang="en-US" altLang="zh-CN" dirty="0" smtClean="0"/>
              <a:t>20. </a:t>
            </a:r>
            <a:r>
              <a:rPr lang="zh-CN" altLang="en-US" dirty="0" smtClean="0"/>
              <a:t>我在小组中非常的有影响力。</a:t>
            </a:r>
            <a:endParaRPr lang="en-US" altLang="zh-CN" dirty="0" smtClean="0"/>
          </a:p>
          <a:p>
            <a:pPr fontAlgn="auto">
              <a:spcAft>
                <a:spcPts val="0"/>
              </a:spcAft>
              <a:buFont typeface="Wingdings 2"/>
              <a:buNone/>
              <a:defRPr/>
            </a:pPr>
            <a:endParaRPr lang="en-US" altLang="zh-CN" dirty="0" smtClean="0"/>
          </a:p>
          <a:p>
            <a:pPr fontAlgn="auto">
              <a:spcAft>
                <a:spcPts val="0"/>
              </a:spcAft>
              <a:buFont typeface="Wingdings 2"/>
              <a:buNone/>
              <a:defRPr/>
            </a:pPr>
            <a:endParaRPr lang="zh-CN" altLang="en-US"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1512" y="908720"/>
            <a:ext cx="7800975" cy="563562"/>
          </a:xfrm>
        </p:spPr>
        <p:txBody>
          <a:bodyPr/>
          <a:lstStyle/>
          <a:p>
            <a:r>
              <a:rPr lang="zh-CN" altLang="en-US" sz="2800" dirty="0" smtClean="0">
                <a:latin typeface="Gill Sans MT" pitchFamily="34" charset="0"/>
                <a:ea typeface="맑은 고딕" pitchFamily="34" charset="-127"/>
                <a:cs typeface="Gill Sans MT" pitchFamily="34" charset="0"/>
              </a:rPr>
              <a:t>受关注程度</a:t>
            </a:r>
            <a:r>
              <a:rPr lang="en-US" altLang="zh-CN" sz="2800" dirty="0" smtClean="0">
                <a:latin typeface="Gill Sans MT" pitchFamily="34" charset="0"/>
                <a:ea typeface="맑은 고딕" pitchFamily="34" charset="-127"/>
                <a:cs typeface="Gill Sans MT" pitchFamily="34" charset="0"/>
              </a:rPr>
              <a:t> – </a:t>
            </a:r>
            <a:r>
              <a:rPr lang="zh-CN" altLang="en-US" sz="2800" dirty="0" smtClean="0">
                <a:latin typeface="Gill Sans MT" pitchFamily="34" charset="0"/>
                <a:ea typeface="맑은 고딕" pitchFamily="34" charset="-127"/>
                <a:cs typeface="Gill Sans MT" pitchFamily="34" charset="0"/>
              </a:rPr>
              <a:t>单数；               影响力</a:t>
            </a:r>
            <a:r>
              <a:rPr lang="en-US" altLang="zh-CN" sz="2800" dirty="0" smtClean="0">
                <a:latin typeface="Gill Sans MT" pitchFamily="34" charset="0"/>
                <a:ea typeface="맑은 고딕" pitchFamily="34" charset="-127"/>
                <a:cs typeface="Gill Sans MT" pitchFamily="34" charset="0"/>
              </a:rPr>
              <a:t>– </a:t>
            </a:r>
            <a:r>
              <a:rPr lang="zh-CN" altLang="en-US" sz="2800" dirty="0" smtClean="0">
                <a:latin typeface="Gill Sans MT" pitchFamily="34" charset="0"/>
                <a:ea typeface="맑은 고딕" pitchFamily="34" charset="-127"/>
                <a:cs typeface="Gill Sans MT" pitchFamily="34" charset="0"/>
              </a:rPr>
              <a:t>双数</a:t>
            </a:r>
            <a:r>
              <a:rPr lang="zh-CN" altLang="en-US" sz="2800" dirty="0" smtClean="0">
                <a:solidFill>
                  <a:srgbClr val="FF0000"/>
                </a:solidFill>
                <a:latin typeface="Gill Sans MT" pitchFamily="34" charset="0"/>
                <a:ea typeface="맑은 고딕" pitchFamily="34" charset="-127"/>
                <a:cs typeface="Gill Sans MT" pitchFamily="34" charset="0"/>
              </a:rPr>
              <a:t/>
            </a:r>
            <a:br>
              <a:rPr lang="zh-CN" altLang="en-US" sz="2800" dirty="0" smtClean="0">
                <a:solidFill>
                  <a:srgbClr val="FF0000"/>
                </a:solidFill>
                <a:latin typeface="Gill Sans MT" pitchFamily="34" charset="0"/>
                <a:ea typeface="맑은 고딕" pitchFamily="34" charset="-127"/>
                <a:cs typeface="Gill Sans MT" pitchFamily="34" charset="0"/>
              </a:rPr>
            </a:br>
            <a:endParaRPr lang="zh-CN" altLang="en-US" sz="2800" dirty="0"/>
          </a:p>
        </p:txBody>
      </p:sp>
      <p:graphicFrame>
        <p:nvGraphicFramePr>
          <p:cNvPr id="3" name="表格 2"/>
          <p:cNvGraphicFramePr>
            <a:graphicFrameLocks noGrp="1"/>
          </p:cNvGraphicFramePr>
          <p:nvPr/>
        </p:nvGraphicFramePr>
        <p:xfrm>
          <a:off x="899593" y="1700806"/>
          <a:ext cx="7776860" cy="4386794"/>
        </p:xfrm>
        <a:graphic>
          <a:graphicData uri="http://schemas.openxmlformats.org/drawingml/2006/table">
            <a:tbl>
              <a:tblPr firstRow="1" bandRow="1">
                <a:tableStyleId>{5C22544A-7EE6-4342-B048-85BDC9FD1C3A}</a:tableStyleId>
              </a:tblPr>
              <a:tblGrid>
                <a:gridCol w="1224135"/>
                <a:gridCol w="997825"/>
                <a:gridCol w="1110980"/>
                <a:gridCol w="1110980"/>
                <a:gridCol w="1110980"/>
                <a:gridCol w="1110980"/>
                <a:gridCol w="1110980"/>
              </a:tblGrid>
              <a:tr h="720082">
                <a:tc>
                  <a:txBody>
                    <a:bodyPr/>
                    <a:lstStyle/>
                    <a:p>
                      <a:pPr algn="r"/>
                      <a:r>
                        <a:rPr lang="en-US" altLang="zh-CN" dirty="0" smtClean="0"/>
                        <a:t>IV. </a:t>
                      </a:r>
                      <a:endParaRPr lang="zh-CN" altLang="en-US" dirty="0" smtClean="0"/>
                    </a:p>
                  </a:txBody>
                  <a:tcPr/>
                </a:tc>
                <a:tc>
                  <a:txBody>
                    <a:bodyPr/>
                    <a:lstStyle/>
                    <a:p>
                      <a:endParaRPr lang="zh-CN" altLang="en-US" dirty="0"/>
                    </a:p>
                  </a:txBody>
                  <a:tcPr/>
                </a:tc>
                <a:tc>
                  <a:txBody>
                    <a:bodyPr/>
                    <a:lstStyle/>
                    <a:p>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dirty="0"/>
                    </a:p>
                  </a:txBody>
                  <a:tcPr/>
                </a:tc>
                <a:tc>
                  <a:txBody>
                    <a:bodyPr/>
                    <a:lstStyle/>
                    <a:p>
                      <a:endParaRPr lang="zh-CN" altLang="en-US" dirty="0"/>
                    </a:p>
                  </a:txBody>
                  <a:tcPr/>
                </a:tc>
              </a:tr>
              <a:tr h="596638">
                <a:tc>
                  <a:txBody>
                    <a:bodyPr/>
                    <a:lstStyle/>
                    <a:p>
                      <a:pPr algn="r"/>
                      <a:r>
                        <a:rPr lang="zh-CN" altLang="en-US" dirty="0" smtClean="0"/>
                        <a:t>中等</a:t>
                      </a:r>
                      <a:endParaRPr lang="zh-CN" altLang="en-US" dirty="0"/>
                    </a:p>
                  </a:txBody>
                  <a:tcPr/>
                </a:tc>
                <a:tc>
                  <a:txBody>
                    <a:bodyPr/>
                    <a:lstStyle/>
                    <a:p>
                      <a:r>
                        <a:rPr lang="zh-CN" altLang="en-US" dirty="0" smtClean="0"/>
                        <a:t>权力</a:t>
                      </a:r>
                      <a:endParaRPr lang="zh-CN" altLang="en-US" dirty="0"/>
                    </a:p>
                  </a:txBody>
                  <a:tcPr/>
                </a:tc>
                <a:tc>
                  <a:txBody>
                    <a:bodyPr/>
                    <a:lstStyle/>
                    <a:p>
                      <a:endParaRPr lang="zh-CN" altLang="en-US" dirty="0"/>
                    </a:p>
                  </a:txBody>
                  <a:tcPr/>
                </a:tc>
                <a:tc>
                  <a:txBody>
                    <a:bodyPr/>
                    <a:lstStyle/>
                    <a:p>
                      <a:endParaRPr lang="zh-CN" altLang="en-US"/>
                    </a:p>
                  </a:txBody>
                  <a:tcPr/>
                </a:tc>
                <a:tc>
                  <a:txBody>
                    <a:bodyPr/>
                    <a:lstStyle/>
                    <a:p>
                      <a:endParaRPr lang="zh-CN" altLang="en-US"/>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zh-CN" dirty="0" smtClean="0"/>
                        <a:t>I.  </a:t>
                      </a:r>
                      <a:r>
                        <a:rPr lang="zh-CN" altLang="en-US" dirty="0" smtClean="0"/>
                        <a:t>高</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权力</a:t>
                      </a:r>
                    </a:p>
                    <a:p>
                      <a:endParaRPr lang="zh-CN" altLang="en-US" dirty="0"/>
                    </a:p>
                  </a:txBody>
                  <a:tcPr/>
                </a:tc>
              </a:tr>
              <a:tr h="596638">
                <a:tc>
                  <a:txBody>
                    <a:bodyPr/>
                    <a:lstStyle/>
                    <a:p>
                      <a:endParaRPr lang="zh-CN" altLang="en-US"/>
                    </a:p>
                  </a:txBody>
                  <a:tcPr/>
                </a:tc>
                <a:tc>
                  <a:txBody>
                    <a:bodyPr/>
                    <a:lstStyle/>
                    <a:p>
                      <a:endParaRPr lang="zh-CN" altLang="en-US"/>
                    </a:p>
                  </a:txBody>
                  <a:tcPr/>
                </a:tc>
                <a:tc>
                  <a:txBody>
                    <a:bodyPr/>
                    <a:lstStyle/>
                    <a:p>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r>
              <a:tr h="596638">
                <a:tc>
                  <a:txBody>
                    <a:bodyPr/>
                    <a:lstStyle/>
                    <a:p>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r>
              <a:tr h="596638">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r>
              <a:tr h="596638">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zh-CN" dirty="0" smtClean="0"/>
                        <a:t>III. </a:t>
                      </a:r>
                      <a:r>
                        <a:rPr lang="zh-CN" altLang="en-US" dirty="0" smtClean="0"/>
                        <a:t>没有</a:t>
                      </a:r>
                      <a:r>
                        <a:rPr lang="en-US" altLang="zh-CN" dirty="0" smtClean="0"/>
                        <a:t> </a:t>
                      </a:r>
                      <a:endParaRPr lang="zh-CN" altLang="en-US" dirty="0"/>
                    </a:p>
                  </a:txBody>
                  <a:tcPr/>
                </a:tc>
                <a:tc>
                  <a:txBody>
                    <a:bodyPr/>
                    <a:lstStyle/>
                    <a:p>
                      <a:r>
                        <a:rPr lang="zh-CN" altLang="en-US" dirty="0" smtClean="0"/>
                        <a:t>权力</a:t>
                      </a:r>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zh-CN" dirty="0" smtClean="0"/>
                        <a:t>II.  </a:t>
                      </a:r>
                      <a:r>
                        <a:rPr lang="zh-CN" altLang="en-US" dirty="0" smtClean="0"/>
                        <a:t>低</a:t>
                      </a:r>
                    </a:p>
                    <a:p>
                      <a:endParaRPr lang="zh-CN" altLang="en-US" dirty="0"/>
                    </a:p>
                  </a:txBody>
                  <a:tcPr/>
                </a:tc>
                <a:tc>
                  <a:txBody>
                    <a:bodyPr/>
                    <a:lstStyle/>
                    <a:p>
                      <a:r>
                        <a:rPr lang="zh-CN" altLang="en-US" dirty="0" smtClean="0"/>
                        <a:t>权力</a:t>
                      </a:r>
                      <a:endParaRPr lang="zh-CN" altLang="en-US" dirty="0"/>
                    </a:p>
                  </a:txBody>
                  <a:tcPr/>
                </a:tc>
              </a:tr>
              <a:tr h="596638">
                <a:tc>
                  <a:txBody>
                    <a:bodyPr/>
                    <a:lstStyle/>
                    <a:p>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dirty="0"/>
                    </a:p>
                  </a:txBody>
                  <a:tcPr/>
                </a:tc>
              </a:tr>
            </a:tbl>
          </a:graphicData>
        </a:graphic>
      </p:graphicFrame>
      <p:sp>
        <p:nvSpPr>
          <p:cNvPr id="4" name="下箭头 3"/>
          <p:cNvSpPr/>
          <p:nvPr/>
        </p:nvSpPr>
        <p:spPr>
          <a:xfrm>
            <a:off x="-32" y="2132856"/>
            <a:ext cx="917079" cy="37964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wrap="square" anchor="ctr">
            <a:spAutoFit/>
          </a:bodyPr>
          <a:lstStyle/>
          <a:p>
            <a:pPr algn="ctr" fontAlgn="auto">
              <a:spcBef>
                <a:spcPts val="0"/>
              </a:spcBef>
              <a:spcAft>
                <a:spcPts val="0"/>
              </a:spcAft>
              <a:defRPr/>
            </a:pPr>
            <a:r>
              <a:rPr lang="zh-CN" altLang="en-US" dirty="0" smtClean="0"/>
              <a:t>低               </a:t>
            </a:r>
            <a:r>
              <a:rPr lang="zh-CN" altLang="en-US" b="1" dirty="0" smtClean="0"/>
              <a:t>影响力</a:t>
            </a:r>
            <a:r>
              <a:rPr lang="en-US" altLang="zh-CN" dirty="0" smtClean="0"/>
              <a:t>                 </a:t>
            </a:r>
            <a:r>
              <a:rPr lang="zh-CN" altLang="en-US" dirty="0" smtClean="0"/>
              <a:t>高</a:t>
            </a:r>
            <a:endParaRPr lang="en-US" altLang="zh-CN" dirty="0"/>
          </a:p>
        </p:txBody>
      </p:sp>
      <p:sp>
        <p:nvSpPr>
          <p:cNvPr id="5" name="右箭头 4"/>
          <p:cNvSpPr/>
          <p:nvPr/>
        </p:nvSpPr>
        <p:spPr>
          <a:xfrm>
            <a:off x="1259632" y="5949280"/>
            <a:ext cx="6912768"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dirty="0" smtClean="0"/>
              <a:t>低</a:t>
            </a:r>
            <a:r>
              <a:rPr lang="en-US" altLang="zh-CN" dirty="0"/>
              <a:t>		</a:t>
            </a:r>
            <a:r>
              <a:rPr lang="en-US" altLang="zh-CN" b="1" dirty="0" smtClean="0"/>
              <a:t>      </a:t>
            </a:r>
            <a:r>
              <a:rPr lang="zh-CN" altLang="en-US" b="1" dirty="0" smtClean="0"/>
              <a:t>受关注程度</a:t>
            </a:r>
            <a:r>
              <a:rPr lang="en-US" altLang="zh-CN" b="1" dirty="0" smtClean="0"/>
              <a:t>   </a:t>
            </a:r>
            <a:r>
              <a:rPr lang="en-US" altLang="zh-CN" dirty="0"/>
              <a:t>		</a:t>
            </a:r>
            <a:r>
              <a:rPr lang="en-US" altLang="zh-CN" dirty="0" smtClean="0"/>
              <a:t>              </a:t>
            </a:r>
            <a:r>
              <a:rPr lang="zh-CN" altLang="en-US" dirty="0" smtClean="0"/>
              <a:t>高</a:t>
            </a:r>
            <a:endParaRPr lang="zh-CN" altLang="en-US" dirty="0"/>
          </a:p>
        </p:txBody>
      </p:sp>
      <p:sp>
        <p:nvSpPr>
          <p:cNvPr id="13" name="TextBox 12"/>
          <p:cNvSpPr txBox="1">
            <a:spLocks noChangeArrowheads="1"/>
          </p:cNvSpPr>
          <p:nvPr/>
        </p:nvSpPr>
        <p:spPr bwMode="auto">
          <a:xfrm>
            <a:off x="714375" y="5291360"/>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10</a:t>
            </a:r>
            <a:endParaRPr lang="zh-CN" altLang="en-US" dirty="0">
              <a:latin typeface="Gill Sans MT" pitchFamily="34" charset="0"/>
              <a:ea typeface="黑体" pitchFamily="49" charset="-122"/>
            </a:endParaRPr>
          </a:p>
        </p:txBody>
      </p:sp>
      <p:sp>
        <p:nvSpPr>
          <p:cNvPr id="14" name="TextBox 13"/>
          <p:cNvSpPr txBox="1">
            <a:spLocks noChangeArrowheads="1"/>
          </p:cNvSpPr>
          <p:nvPr/>
        </p:nvSpPr>
        <p:spPr bwMode="auto">
          <a:xfrm>
            <a:off x="699691" y="4581128"/>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20</a:t>
            </a:r>
            <a:endParaRPr lang="zh-CN" altLang="en-US" dirty="0">
              <a:latin typeface="Gill Sans MT" pitchFamily="34" charset="0"/>
              <a:ea typeface="黑体" pitchFamily="49" charset="-122"/>
            </a:endParaRPr>
          </a:p>
        </p:txBody>
      </p:sp>
      <p:sp>
        <p:nvSpPr>
          <p:cNvPr id="15" name="TextBox 14"/>
          <p:cNvSpPr txBox="1">
            <a:spLocks noChangeArrowheads="1"/>
          </p:cNvSpPr>
          <p:nvPr/>
        </p:nvSpPr>
        <p:spPr bwMode="auto">
          <a:xfrm>
            <a:off x="699691" y="3995772"/>
            <a:ext cx="415498" cy="369332"/>
          </a:xfrm>
          <a:prstGeom prst="rect">
            <a:avLst/>
          </a:prstGeom>
          <a:noFill/>
          <a:ln w="9525">
            <a:noFill/>
            <a:miter lim="800000"/>
            <a:headEnd/>
            <a:tailEnd/>
          </a:ln>
        </p:spPr>
        <p:txBody>
          <a:bodyPr wrap="none">
            <a:spAutoFit/>
          </a:bodyPr>
          <a:lstStyle/>
          <a:p>
            <a:r>
              <a:rPr lang="en-US" altLang="zh-CN" dirty="0" smtClean="0">
                <a:latin typeface="Gill Sans MT" pitchFamily="34" charset="0"/>
                <a:ea typeface="黑体" pitchFamily="49" charset="-122"/>
              </a:rPr>
              <a:t>30</a:t>
            </a:r>
            <a:endParaRPr lang="zh-CN" altLang="en-US" dirty="0">
              <a:latin typeface="Gill Sans MT" pitchFamily="34" charset="0"/>
              <a:ea typeface="黑体" pitchFamily="49" charset="-122"/>
            </a:endParaRPr>
          </a:p>
        </p:txBody>
      </p:sp>
      <p:sp>
        <p:nvSpPr>
          <p:cNvPr id="16" name="TextBox 15"/>
          <p:cNvSpPr txBox="1">
            <a:spLocks noChangeArrowheads="1"/>
          </p:cNvSpPr>
          <p:nvPr/>
        </p:nvSpPr>
        <p:spPr bwMode="auto">
          <a:xfrm>
            <a:off x="683568" y="3419708"/>
            <a:ext cx="415498" cy="369332"/>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4</a:t>
            </a:r>
            <a:r>
              <a:rPr lang="en-US" altLang="zh-CN" dirty="0" smtClean="0">
                <a:latin typeface="Gill Sans MT" pitchFamily="34" charset="0"/>
                <a:ea typeface="黑体" pitchFamily="49" charset="-122"/>
              </a:rPr>
              <a:t>0</a:t>
            </a:r>
            <a:endParaRPr lang="zh-CN" altLang="en-US" dirty="0">
              <a:latin typeface="Gill Sans MT" pitchFamily="34" charset="0"/>
              <a:ea typeface="黑体" pitchFamily="49" charset="-122"/>
            </a:endParaRPr>
          </a:p>
        </p:txBody>
      </p:sp>
      <p:sp>
        <p:nvSpPr>
          <p:cNvPr id="17" name="TextBox 16"/>
          <p:cNvSpPr txBox="1">
            <a:spLocks noChangeArrowheads="1"/>
          </p:cNvSpPr>
          <p:nvPr/>
        </p:nvSpPr>
        <p:spPr bwMode="auto">
          <a:xfrm>
            <a:off x="683568" y="2843089"/>
            <a:ext cx="415925" cy="369887"/>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50</a:t>
            </a:r>
            <a:endParaRPr lang="zh-CN" altLang="en-US" dirty="0">
              <a:latin typeface="Gill Sans MT" pitchFamily="34" charset="0"/>
              <a:ea typeface="黑体" pitchFamily="49" charset="-122"/>
            </a:endParaRPr>
          </a:p>
        </p:txBody>
      </p:sp>
      <p:sp>
        <p:nvSpPr>
          <p:cNvPr id="18" name="TextBox 17"/>
          <p:cNvSpPr txBox="1">
            <a:spLocks noChangeArrowheads="1"/>
          </p:cNvSpPr>
          <p:nvPr/>
        </p:nvSpPr>
        <p:spPr bwMode="auto">
          <a:xfrm>
            <a:off x="699691" y="2195017"/>
            <a:ext cx="415925" cy="369887"/>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60</a:t>
            </a:r>
            <a:endParaRPr lang="zh-CN" altLang="en-US" dirty="0">
              <a:latin typeface="Gill Sans MT" pitchFamily="34" charset="0"/>
              <a:ea typeface="黑体" pitchFamily="49" charset="-122"/>
            </a:endParaRPr>
          </a:p>
        </p:txBody>
      </p:sp>
      <p:sp>
        <p:nvSpPr>
          <p:cNvPr id="19" name="TextBox 18"/>
          <p:cNvSpPr txBox="1">
            <a:spLocks noChangeArrowheads="1"/>
          </p:cNvSpPr>
          <p:nvPr/>
        </p:nvSpPr>
        <p:spPr bwMode="auto">
          <a:xfrm>
            <a:off x="683568" y="1556792"/>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70</a:t>
            </a:r>
            <a:endParaRPr lang="zh-CN" altLang="en-US" dirty="0">
              <a:latin typeface="Gill Sans MT" pitchFamily="34" charset="0"/>
              <a:ea typeface="黑体" pitchFamily="49" charset="-122"/>
            </a:endParaRPr>
          </a:p>
        </p:txBody>
      </p:sp>
      <p:sp>
        <p:nvSpPr>
          <p:cNvPr id="20" name="TextBox 5"/>
          <p:cNvSpPr txBox="1">
            <a:spLocks noChangeArrowheads="1"/>
          </p:cNvSpPr>
          <p:nvPr/>
        </p:nvSpPr>
        <p:spPr bwMode="auto">
          <a:xfrm>
            <a:off x="1923827" y="5795416"/>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10</a:t>
            </a:r>
            <a:endParaRPr lang="zh-CN" altLang="en-US" dirty="0">
              <a:latin typeface="Gill Sans MT" pitchFamily="34" charset="0"/>
              <a:ea typeface="黑体" pitchFamily="49" charset="-122"/>
            </a:endParaRPr>
          </a:p>
        </p:txBody>
      </p:sp>
      <p:sp>
        <p:nvSpPr>
          <p:cNvPr id="21" name="TextBox 6"/>
          <p:cNvSpPr txBox="1">
            <a:spLocks noChangeArrowheads="1"/>
          </p:cNvSpPr>
          <p:nvPr/>
        </p:nvSpPr>
        <p:spPr bwMode="auto">
          <a:xfrm>
            <a:off x="2931939" y="5795416"/>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20</a:t>
            </a:r>
            <a:endParaRPr lang="zh-CN" altLang="en-US" dirty="0">
              <a:latin typeface="Gill Sans MT" pitchFamily="34" charset="0"/>
              <a:ea typeface="黑体" pitchFamily="49" charset="-122"/>
            </a:endParaRPr>
          </a:p>
        </p:txBody>
      </p:sp>
      <p:sp>
        <p:nvSpPr>
          <p:cNvPr id="22" name="TextBox 10"/>
          <p:cNvSpPr txBox="1">
            <a:spLocks noChangeArrowheads="1"/>
          </p:cNvSpPr>
          <p:nvPr/>
        </p:nvSpPr>
        <p:spPr bwMode="auto">
          <a:xfrm>
            <a:off x="3995936" y="5795416"/>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30</a:t>
            </a:r>
            <a:endParaRPr lang="zh-CN" altLang="en-US" dirty="0">
              <a:latin typeface="Gill Sans MT" pitchFamily="34" charset="0"/>
              <a:ea typeface="黑体" pitchFamily="49" charset="-122"/>
            </a:endParaRPr>
          </a:p>
        </p:txBody>
      </p:sp>
      <p:sp>
        <p:nvSpPr>
          <p:cNvPr id="23" name="TextBox 9"/>
          <p:cNvSpPr txBox="1">
            <a:spLocks noChangeArrowheads="1"/>
          </p:cNvSpPr>
          <p:nvPr/>
        </p:nvSpPr>
        <p:spPr bwMode="auto">
          <a:xfrm>
            <a:off x="5076056" y="5795416"/>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40</a:t>
            </a:r>
            <a:endParaRPr lang="zh-CN" altLang="en-US" dirty="0">
              <a:latin typeface="Gill Sans MT" pitchFamily="34" charset="0"/>
              <a:ea typeface="黑体" pitchFamily="49" charset="-122"/>
            </a:endParaRPr>
          </a:p>
        </p:txBody>
      </p:sp>
      <p:sp>
        <p:nvSpPr>
          <p:cNvPr id="24" name="TextBox 11"/>
          <p:cNvSpPr txBox="1">
            <a:spLocks noChangeArrowheads="1"/>
          </p:cNvSpPr>
          <p:nvPr/>
        </p:nvSpPr>
        <p:spPr bwMode="auto">
          <a:xfrm>
            <a:off x="6244307" y="5795416"/>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50</a:t>
            </a:r>
            <a:endParaRPr lang="zh-CN" altLang="en-US" dirty="0">
              <a:latin typeface="Gill Sans MT" pitchFamily="34" charset="0"/>
              <a:ea typeface="黑体" pitchFamily="49" charset="-122"/>
            </a:endParaRPr>
          </a:p>
        </p:txBody>
      </p:sp>
      <p:sp>
        <p:nvSpPr>
          <p:cNvPr id="25" name="TextBox 7"/>
          <p:cNvSpPr txBox="1">
            <a:spLocks noChangeArrowheads="1"/>
          </p:cNvSpPr>
          <p:nvPr/>
        </p:nvSpPr>
        <p:spPr bwMode="auto">
          <a:xfrm>
            <a:off x="7396435" y="5795416"/>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60</a:t>
            </a:r>
            <a:endParaRPr lang="zh-CN" altLang="en-US" dirty="0">
              <a:latin typeface="Gill Sans MT" pitchFamily="34" charset="0"/>
              <a:ea typeface="黑体" pitchFamily="49" charset="-122"/>
            </a:endParaRPr>
          </a:p>
        </p:txBody>
      </p:sp>
      <p:sp>
        <p:nvSpPr>
          <p:cNvPr id="26" name="TextBox 8"/>
          <p:cNvSpPr txBox="1">
            <a:spLocks noChangeArrowheads="1"/>
          </p:cNvSpPr>
          <p:nvPr/>
        </p:nvSpPr>
        <p:spPr bwMode="auto">
          <a:xfrm>
            <a:off x="8404547" y="5795416"/>
            <a:ext cx="415925" cy="369888"/>
          </a:xfrm>
          <a:prstGeom prst="rect">
            <a:avLst/>
          </a:prstGeom>
          <a:noFill/>
          <a:ln w="9525">
            <a:noFill/>
            <a:miter lim="800000"/>
            <a:headEnd/>
            <a:tailEnd/>
          </a:ln>
        </p:spPr>
        <p:txBody>
          <a:bodyPr wrap="none">
            <a:spAutoFit/>
          </a:bodyPr>
          <a:lstStyle/>
          <a:p>
            <a:r>
              <a:rPr lang="en-US" altLang="zh-CN" dirty="0">
                <a:latin typeface="Gill Sans MT" pitchFamily="34" charset="0"/>
                <a:ea typeface="黑体" pitchFamily="49" charset="-122"/>
              </a:rPr>
              <a:t>70</a:t>
            </a:r>
            <a:endParaRPr lang="zh-CN" altLang="en-US" dirty="0">
              <a:latin typeface="Gill Sans MT" pitchFamily="34" charset="0"/>
              <a:ea typeface="黑体" pitchFamily="49" charset="-122"/>
            </a:endParaRPr>
          </a:p>
        </p:txBody>
      </p:sp>
      <p:sp>
        <p:nvSpPr>
          <p:cNvPr id="27" name="TextBox 5"/>
          <p:cNvSpPr txBox="1">
            <a:spLocks noChangeArrowheads="1"/>
          </p:cNvSpPr>
          <p:nvPr/>
        </p:nvSpPr>
        <p:spPr bwMode="auto">
          <a:xfrm>
            <a:off x="815534" y="5795972"/>
            <a:ext cx="300082" cy="369332"/>
          </a:xfrm>
          <a:prstGeom prst="rect">
            <a:avLst/>
          </a:prstGeom>
          <a:noFill/>
          <a:ln w="9525">
            <a:noFill/>
            <a:miter lim="800000"/>
            <a:headEnd/>
            <a:tailEnd/>
          </a:ln>
        </p:spPr>
        <p:txBody>
          <a:bodyPr wrap="none">
            <a:spAutoFit/>
          </a:bodyPr>
          <a:lstStyle/>
          <a:p>
            <a:r>
              <a:rPr lang="en-US" altLang="zh-CN" dirty="0" smtClean="0">
                <a:latin typeface="Gill Sans MT" pitchFamily="34" charset="0"/>
                <a:ea typeface="黑体" pitchFamily="49" charset="-122"/>
              </a:rPr>
              <a:t>0</a:t>
            </a:r>
            <a:endParaRPr lang="zh-CN" altLang="en-US" dirty="0">
              <a:latin typeface="Gill Sans MT" pitchFamily="34" charset="0"/>
              <a:ea typeface="黑体" pitchFamily="49" charset="-122"/>
            </a:endParaRPr>
          </a:p>
        </p:txBody>
      </p:sp>
      <p:cxnSp>
        <p:nvCxnSpPr>
          <p:cNvPr id="29" name="直接连接符 28"/>
          <p:cNvCxnSpPr/>
          <p:nvPr/>
        </p:nvCxnSpPr>
        <p:spPr>
          <a:xfrm>
            <a:off x="971600" y="3933056"/>
            <a:ext cx="7704856" cy="0"/>
          </a:xfrm>
          <a:prstGeom prst="line">
            <a:avLst/>
          </a:prstGeom>
          <a:ln w="2222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4716016" y="1700808"/>
            <a:ext cx="0" cy="43924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smtClean="0"/>
              <a:t>结果解释</a:t>
            </a:r>
            <a:endParaRPr lang="zh-CN" altLang="en-US" dirty="0"/>
          </a:p>
        </p:txBody>
      </p:sp>
      <p:sp>
        <p:nvSpPr>
          <p:cNvPr id="3" name="内容占位符 2"/>
          <p:cNvSpPr>
            <a:spLocks noGrp="1"/>
          </p:cNvSpPr>
          <p:nvPr>
            <p:ph idx="1"/>
          </p:nvPr>
        </p:nvSpPr>
        <p:spPr>
          <a:xfrm>
            <a:off x="500063" y="1571625"/>
            <a:ext cx="8186737" cy="4714875"/>
          </a:xfrm>
        </p:spPr>
        <p:txBody>
          <a:bodyPr rtlCol="0">
            <a:normAutofit fontScale="85000" lnSpcReduction="10000"/>
          </a:bodyPr>
          <a:lstStyle/>
          <a:p>
            <a:pPr fontAlgn="auto">
              <a:spcAft>
                <a:spcPts val="0"/>
              </a:spcAft>
              <a:defRPr/>
            </a:pPr>
            <a:r>
              <a:rPr lang="zh-CN" altLang="en-US" dirty="0" smtClean="0">
                <a:solidFill>
                  <a:srgbClr val="C00000"/>
                </a:solidFill>
              </a:rPr>
              <a:t>高权力</a:t>
            </a:r>
            <a:r>
              <a:rPr lang="en-US" altLang="zh-CN" dirty="0" smtClean="0">
                <a:solidFill>
                  <a:srgbClr val="C00000"/>
                </a:solidFill>
              </a:rPr>
              <a:t>:</a:t>
            </a:r>
          </a:p>
          <a:p>
            <a:pPr fontAlgn="auto">
              <a:spcAft>
                <a:spcPts val="0"/>
              </a:spcAft>
              <a:buNone/>
              <a:defRPr/>
            </a:pPr>
            <a:r>
              <a:rPr lang="en-US" altLang="zh-CN" dirty="0" smtClean="0"/>
              <a:t>	</a:t>
            </a:r>
            <a:r>
              <a:rPr lang="zh-CN" altLang="en-US" dirty="0" smtClean="0"/>
              <a:t>分数落在区域</a:t>
            </a:r>
            <a:r>
              <a:rPr lang="en-US" altLang="zh-CN" dirty="0" smtClean="0"/>
              <a:t>I </a:t>
            </a:r>
            <a:r>
              <a:rPr lang="zh-CN" altLang="en-US" dirty="0" smtClean="0"/>
              <a:t>中的个体展现的行为能带来人们的高度关注，并且他们有能力去影响别人。在一个组织中，这些个体通常被认为是在“快行道”上的人。</a:t>
            </a:r>
            <a:endParaRPr lang="en-US" altLang="zh-CN" dirty="0" smtClean="0"/>
          </a:p>
          <a:p>
            <a:pPr fontAlgn="auto">
              <a:spcAft>
                <a:spcPts val="0"/>
              </a:spcAft>
              <a:buNone/>
              <a:defRPr/>
            </a:pPr>
            <a:endParaRPr lang="en-US" altLang="zh-CN" dirty="0" smtClean="0"/>
          </a:p>
          <a:p>
            <a:pPr fontAlgn="auto">
              <a:spcAft>
                <a:spcPts val="0"/>
              </a:spcAft>
              <a:defRPr/>
            </a:pPr>
            <a:r>
              <a:rPr lang="zh-CN" altLang="en-US" dirty="0" smtClean="0">
                <a:solidFill>
                  <a:srgbClr val="C00000"/>
                </a:solidFill>
              </a:rPr>
              <a:t>低权力</a:t>
            </a:r>
            <a:endParaRPr lang="en-US" altLang="zh-CN" dirty="0" smtClean="0">
              <a:solidFill>
                <a:srgbClr val="C00000"/>
              </a:solidFill>
            </a:endParaRPr>
          </a:p>
          <a:p>
            <a:pPr fontAlgn="auto">
              <a:spcAft>
                <a:spcPts val="0"/>
              </a:spcAft>
              <a:buNone/>
              <a:defRPr/>
            </a:pPr>
            <a:r>
              <a:rPr lang="en-US" altLang="zh-CN" dirty="0" smtClean="0"/>
              <a:t>	</a:t>
            </a:r>
            <a:r>
              <a:rPr lang="zh-CN" altLang="en-US" dirty="0" smtClean="0"/>
              <a:t>分数落在区域</a:t>
            </a:r>
            <a:r>
              <a:rPr lang="en-US" altLang="zh-CN" dirty="0" smtClean="0"/>
              <a:t>II </a:t>
            </a:r>
            <a:r>
              <a:rPr lang="zh-CN" altLang="en-US" dirty="0" smtClean="0"/>
              <a:t>中的个体受到高度关注</a:t>
            </a:r>
            <a:r>
              <a:rPr lang="zh-CN" altLang="en-US" dirty="0" smtClean="0">
                <a:latin typeface="+mj-lt"/>
              </a:rPr>
              <a:t>，但是他们的影响力却不高。这种情况反映了这些个体的个人特征比较显著，但他们并不拥有权力，特别是没有行政职务，没有正式的权力。这类人人缘好，但是不能引导这个群体做事情。</a:t>
            </a:r>
            <a:endParaRPr lang="en-US" altLang="zh-CN" dirty="0" smtClean="0">
              <a:latin typeface="+mj-lt"/>
            </a:endParaRPr>
          </a:p>
          <a:p>
            <a:pPr fontAlgn="auto">
              <a:spcAft>
                <a:spcPts val="0"/>
              </a:spcAft>
              <a:buFont typeface="Wingdings 2"/>
              <a:buChar char=""/>
              <a:defRPr/>
            </a:pPr>
            <a:endParaRPr lang="zh-CN" altLang="en-US" dirty="0" smtClean="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smtClean="0"/>
              <a:t>结果解释</a:t>
            </a:r>
            <a:endParaRPr lang="zh-CN" altLang="en-US" dirty="0"/>
          </a:p>
        </p:txBody>
      </p:sp>
      <p:sp>
        <p:nvSpPr>
          <p:cNvPr id="3" name="内容占位符 2"/>
          <p:cNvSpPr>
            <a:spLocks noGrp="1"/>
          </p:cNvSpPr>
          <p:nvPr>
            <p:ph idx="1"/>
          </p:nvPr>
        </p:nvSpPr>
        <p:spPr>
          <a:xfrm>
            <a:off x="500063" y="1571625"/>
            <a:ext cx="8186737" cy="4714875"/>
          </a:xfrm>
        </p:spPr>
        <p:txBody>
          <a:bodyPr rtlCol="0">
            <a:normAutofit/>
          </a:bodyPr>
          <a:lstStyle/>
          <a:p>
            <a:pPr fontAlgn="auto">
              <a:spcAft>
                <a:spcPts val="0"/>
              </a:spcAft>
              <a:defRPr/>
            </a:pPr>
            <a:r>
              <a:rPr lang="zh-CN" altLang="en-US" dirty="0" smtClean="0">
                <a:solidFill>
                  <a:srgbClr val="C00000"/>
                </a:solidFill>
              </a:rPr>
              <a:t>没有权力</a:t>
            </a:r>
            <a:r>
              <a:rPr lang="en-US" altLang="zh-CN" dirty="0" smtClean="0"/>
              <a:t>:</a:t>
            </a:r>
          </a:p>
          <a:p>
            <a:pPr fontAlgn="auto">
              <a:spcAft>
                <a:spcPts val="0"/>
              </a:spcAft>
              <a:buNone/>
              <a:defRPr/>
            </a:pPr>
            <a:r>
              <a:rPr lang="en-US" altLang="zh-CN" dirty="0" smtClean="0"/>
              <a:t>	</a:t>
            </a:r>
            <a:r>
              <a:rPr lang="zh-CN" altLang="en-US" dirty="0" smtClean="0"/>
              <a:t>分数落在区域</a:t>
            </a:r>
            <a:r>
              <a:rPr lang="en-US" altLang="zh-CN" dirty="0" smtClean="0"/>
              <a:t>III </a:t>
            </a:r>
            <a:r>
              <a:rPr lang="zh-CN" altLang="en-US" dirty="0" smtClean="0"/>
              <a:t>中的个体默默无闻，得不到什么关注，他们在组织中有时候会遇到困难</a:t>
            </a:r>
            <a:endParaRPr lang="en-US" altLang="zh-CN" dirty="0" smtClean="0"/>
          </a:p>
          <a:p>
            <a:pPr fontAlgn="auto">
              <a:spcAft>
                <a:spcPts val="0"/>
              </a:spcAft>
              <a:buFont typeface="Wingdings 2"/>
              <a:buNone/>
              <a:defRPr/>
            </a:pPr>
            <a:endParaRPr lang="en-US" altLang="zh-CN" dirty="0" smtClean="0"/>
          </a:p>
          <a:p>
            <a:pPr fontAlgn="auto">
              <a:spcAft>
                <a:spcPts val="0"/>
              </a:spcAft>
              <a:defRPr/>
            </a:pPr>
            <a:r>
              <a:rPr lang="zh-CN" altLang="en-US" dirty="0" smtClean="0">
                <a:solidFill>
                  <a:srgbClr val="C00000"/>
                </a:solidFill>
              </a:rPr>
              <a:t>中等权力</a:t>
            </a:r>
            <a:endParaRPr lang="en-US" altLang="zh-CN" dirty="0" smtClean="0">
              <a:solidFill>
                <a:srgbClr val="C00000"/>
              </a:solidFill>
            </a:endParaRPr>
          </a:p>
          <a:p>
            <a:pPr fontAlgn="auto">
              <a:spcAft>
                <a:spcPts val="0"/>
              </a:spcAft>
              <a:buFont typeface="Wingdings 2"/>
              <a:buNone/>
              <a:defRPr/>
            </a:pPr>
            <a:r>
              <a:rPr lang="en-US" altLang="zh-CN" dirty="0" smtClean="0"/>
              <a:t>	</a:t>
            </a:r>
            <a:r>
              <a:rPr lang="zh-CN" altLang="en-US" dirty="0" smtClean="0"/>
              <a:t>分数落在区域</a:t>
            </a:r>
            <a:r>
              <a:rPr lang="en-US" altLang="zh-CN" dirty="0" smtClean="0"/>
              <a:t>IV </a:t>
            </a:r>
            <a:r>
              <a:rPr lang="zh-CN" altLang="en-US" dirty="0" smtClean="0"/>
              <a:t>中的个体是幕后的影响者，这些个体通常扮演出谋划策的智者，虽然行使权力，但是甘于把风头让给别人。</a:t>
            </a:r>
            <a:endParaRPr lang="en-US" altLang="zh-CN" dirty="0" smtClean="0"/>
          </a:p>
          <a:p>
            <a:pPr fontAlgn="auto">
              <a:spcAft>
                <a:spcPts val="0"/>
              </a:spcAft>
              <a:buFont typeface="Wingdings 2"/>
              <a:buNone/>
              <a:defRPr/>
            </a:pPr>
            <a:endParaRPr lang="en-US" altLang="zh-CN" dirty="0" smtClean="0"/>
          </a:p>
          <a:p>
            <a:pPr fontAlgn="auto">
              <a:spcAft>
                <a:spcPts val="0"/>
              </a:spcAft>
              <a:buFont typeface="Wingdings 2"/>
              <a:buNone/>
              <a:defRPr/>
            </a:pPr>
            <a:endParaRPr lang="zh-CN" alt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ltLang="zh-CN" dirty="0">
                <a:ea typeface="宋体" pitchFamily="2" charset="-122"/>
              </a:rPr>
              <a:t> </a:t>
            </a:r>
            <a:r>
              <a:rPr lang="zh-CN" altLang="en-US" dirty="0" smtClean="0">
                <a:ea typeface="宋体" pitchFamily="2" charset="-122"/>
              </a:rPr>
              <a:t>权力的来源</a:t>
            </a:r>
            <a:endParaRPr lang="en-US" altLang="zh-CN" dirty="0">
              <a:ea typeface="宋体" pitchFamily="2" charset="-122"/>
            </a:endParaRPr>
          </a:p>
        </p:txBody>
      </p:sp>
      <p:grpSp>
        <p:nvGrpSpPr>
          <p:cNvPr id="2" name="Group 52"/>
          <p:cNvGrpSpPr>
            <a:grpSpLocks/>
          </p:cNvGrpSpPr>
          <p:nvPr/>
        </p:nvGrpSpPr>
        <p:grpSpPr bwMode="auto">
          <a:xfrm>
            <a:off x="762000" y="1524000"/>
            <a:ext cx="7772400" cy="4775252"/>
            <a:chOff x="288" y="873"/>
            <a:chExt cx="5280" cy="3262"/>
          </a:xfrm>
        </p:grpSpPr>
        <p:sp>
          <p:nvSpPr>
            <p:cNvPr id="92213" name="Oval 53"/>
            <p:cNvSpPr>
              <a:spLocks noChangeArrowheads="1"/>
            </p:cNvSpPr>
            <p:nvPr/>
          </p:nvSpPr>
          <p:spPr bwMode="auto">
            <a:xfrm>
              <a:off x="1632" y="1344"/>
              <a:ext cx="2544" cy="2496"/>
            </a:xfrm>
            <a:prstGeom prst="ellipse">
              <a:avLst/>
            </a:prstGeom>
            <a:gradFill rotWithShape="1">
              <a:gsLst>
                <a:gs pos="0">
                  <a:schemeClr val="accent1"/>
                </a:gs>
                <a:gs pos="100000">
                  <a:schemeClr val="accent1">
                    <a:gamma/>
                    <a:tint val="0"/>
                    <a:invGamma/>
                  </a:schemeClr>
                </a:gs>
              </a:gsLst>
              <a:lin ang="5400000" scaled="1"/>
            </a:gra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3" name="Group 54"/>
            <p:cNvGrpSpPr>
              <a:grpSpLocks/>
            </p:cNvGrpSpPr>
            <p:nvPr/>
          </p:nvGrpSpPr>
          <p:grpSpPr bwMode="auto">
            <a:xfrm>
              <a:off x="2256" y="1968"/>
              <a:ext cx="1296" cy="1344"/>
              <a:chOff x="2016" y="1920"/>
              <a:chExt cx="1680" cy="1680"/>
            </a:xfrm>
          </p:grpSpPr>
          <p:sp>
            <p:nvSpPr>
              <p:cNvPr id="92215" name="Oval 55"/>
              <p:cNvSpPr>
                <a:spLocks noChangeArrowheads="1"/>
              </p:cNvSpPr>
              <p:nvPr/>
            </p:nvSpPr>
            <p:spPr bwMode="gray">
              <a:xfrm>
                <a:off x="2016" y="1920"/>
                <a:ext cx="1680" cy="1680"/>
              </a:xfrm>
              <a:prstGeom prst="ellipse">
                <a:avLst/>
              </a:prstGeom>
              <a:gradFill rotWithShape="1">
                <a:gsLst>
                  <a:gs pos="0">
                    <a:srgbClr val="FF6600"/>
                  </a:gs>
                  <a:gs pos="100000">
                    <a:srgbClr val="FF6600">
                      <a:gamma/>
                      <a:shade val="45490"/>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16" name="Freeform 56"/>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FF6600"/>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zh-CN" altLang="en-US"/>
              </a:p>
            </p:txBody>
          </p:sp>
        </p:grpSp>
        <p:sp>
          <p:nvSpPr>
            <p:cNvPr id="92217" name="Text Box 57"/>
            <p:cNvSpPr txBox="1">
              <a:spLocks noChangeArrowheads="1"/>
            </p:cNvSpPr>
            <p:nvPr/>
          </p:nvSpPr>
          <p:spPr bwMode="gray">
            <a:xfrm>
              <a:off x="2657" y="2496"/>
              <a:ext cx="546" cy="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2400" b="1" dirty="0" smtClean="0">
                  <a:solidFill>
                    <a:srgbClr val="FFFF00"/>
                  </a:solidFill>
                  <a:effectLst>
                    <a:outerShdw blurRad="38100" dist="38100" dir="2700000" algn="tl">
                      <a:srgbClr val="C0C0C0"/>
                    </a:outerShdw>
                  </a:effectLst>
                  <a:ea typeface="宋体" pitchFamily="2" charset="-122"/>
                </a:rPr>
                <a:t>权力</a:t>
              </a:r>
              <a:endParaRPr lang="en-US" altLang="zh-CN" sz="2400" b="1" dirty="0">
                <a:solidFill>
                  <a:srgbClr val="FFFF00"/>
                </a:solidFill>
                <a:effectLst>
                  <a:outerShdw blurRad="38100" dist="38100" dir="2700000" algn="tl">
                    <a:srgbClr val="C0C0C0"/>
                  </a:outerShdw>
                </a:effectLst>
                <a:ea typeface="宋体" pitchFamily="2" charset="-122"/>
              </a:endParaRPr>
            </a:p>
          </p:txBody>
        </p:sp>
        <p:grpSp>
          <p:nvGrpSpPr>
            <p:cNvPr id="4" name="Group 58"/>
            <p:cNvGrpSpPr>
              <a:grpSpLocks/>
            </p:cNvGrpSpPr>
            <p:nvPr/>
          </p:nvGrpSpPr>
          <p:grpSpPr bwMode="auto">
            <a:xfrm>
              <a:off x="2640" y="1104"/>
              <a:ext cx="432" cy="415"/>
              <a:chOff x="2640" y="1088"/>
              <a:chExt cx="432" cy="415"/>
            </a:xfrm>
          </p:grpSpPr>
          <p:grpSp>
            <p:nvGrpSpPr>
              <p:cNvPr id="5" name="Group 59"/>
              <p:cNvGrpSpPr>
                <a:grpSpLocks/>
              </p:cNvGrpSpPr>
              <p:nvPr/>
            </p:nvGrpSpPr>
            <p:grpSpPr bwMode="auto">
              <a:xfrm>
                <a:off x="2640" y="1088"/>
                <a:ext cx="432" cy="415"/>
                <a:chOff x="2016" y="1920"/>
                <a:chExt cx="1680" cy="1680"/>
              </a:xfrm>
            </p:grpSpPr>
            <p:sp>
              <p:nvSpPr>
                <p:cNvPr id="92220" name="Oval 60"/>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42353"/>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21" name="Freeform 61"/>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2"/>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zh-CN" altLang="en-US"/>
                </a:p>
              </p:txBody>
            </p:sp>
          </p:grpSp>
          <p:sp>
            <p:nvSpPr>
              <p:cNvPr id="92222" name="Text Box 62"/>
              <p:cNvSpPr txBox="1">
                <a:spLocks noChangeArrowheads="1"/>
              </p:cNvSpPr>
              <p:nvPr/>
            </p:nvSpPr>
            <p:spPr bwMode="gray">
              <a:xfrm>
                <a:off x="2725" y="1152"/>
                <a:ext cx="282" cy="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B</a:t>
                </a:r>
              </a:p>
            </p:txBody>
          </p:sp>
        </p:grpSp>
        <p:grpSp>
          <p:nvGrpSpPr>
            <p:cNvPr id="6" name="Group 63"/>
            <p:cNvGrpSpPr>
              <a:grpSpLocks/>
            </p:cNvGrpSpPr>
            <p:nvPr/>
          </p:nvGrpSpPr>
          <p:grpSpPr bwMode="auto">
            <a:xfrm>
              <a:off x="2236" y="3191"/>
              <a:ext cx="201" cy="176"/>
              <a:chOff x="2236" y="3191"/>
              <a:chExt cx="201" cy="176"/>
            </a:xfrm>
          </p:grpSpPr>
          <p:sp>
            <p:nvSpPr>
              <p:cNvPr id="92224" name="Oval 64"/>
              <p:cNvSpPr>
                <a:spLocks noChangeArrowheads="1"/>
              </p:cNvSpPr>
              <p:nvPr/>
            </p:nvSpPr>
            <p:spPr bwMode="gray">
              <a:xfrm rot="18227093">
                <a:off x="2239" y="3282"/>
                <a:ext cx="82" cy="87"/>
              </a:xfrm>
              <a:prstGeom prst="ellipse">
                <a:avLst/>
              </a:prstGeom>
              <a:gradFill rotWithShape="1">
                <a:gsLst>
                  <a:gs pos="0">
                    <a:schemeClr val="folHlink"/>
                  </a:gs>
                  <a:gs pos="100000">
                    <a:schemeClr val="folHlink">
                      <a:gamma/>
                      <a:shade val="66667"/>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25" name="Oval 65"/>
              <p:cNvSpPr>
                <a:spLocks noChangeArrowheads="1"/>
              </p:cNvSpPr>
              <p:nvPr/>
            </p:nvSpPr>
            <p:spPr bwMode="gray">
              <a:xfrm rot="18227093">
                <a:off x="2353" y="3188"/>
                <a:ext cx="82" cy="87"/>
              </a:xfrm>
              <a:prstGeom prst="ellipse">
                <a:avLst/>
              </a:prstGeom>
              <a:gradFill rotWithShape="1">
                <a:gsLst>
                  <a:gs pos="0">
                    <a:schemeClr val="folHlink"/>
                  </a:gs>
                  <a:gs pos="100000">
                    <a:schemeClr val="folHlink">
                      <a:gamma/>
                      <a:shade val="66667"/>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 name="Group 66"/>
            <p:cNvGrpSpPr>
              <a:grpSpLocks/>
            </p:cNvGrpSpPr>
            <p:nvPr/>
          </p:nvGrpSpPr>
          <p:grpSpPr bwMode="auto">
            <a:xfrm>
              <a:off x="1824" y="3357"/>
              <a:ext cx="432" cy="432"/>
              <a:chOff x="1824" y="3357"/>
              <a:chExt cx="432" cy="432"/>
            </a:xfrm>
          </p:grpSpPr>
          <p:grpSp>
            <p:nvGrpSpPr>
              <p:cNvPr id="8" name="Group 67"/>
              <p:cNvGrpSpPr>
                <a:grpSpLocks/>
              </p:cNvGrpSpPr>
              <p:nvPr/>
            </p:nvGrpSpPr>
            <p:grpSpPr bwMode="auto">
              <a:xfrm>
                <a:off x="1824" y="3357"/>
                <a:ext cx="432" cy="432"/>
                <a:chOff x="2016" y="1920"/>
                <a:chExt cx="1680" cy="1680"/>
              </a:xfrm>
            </p:grpSpPr>
            <p:sp>
              <p:nvSpPr>
                <p:cNvPr id="92228" name="Oval 68"/>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29" name="Freeform 69"/>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folHlink"/>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zh-CN" altLang="en-US"/>
                </a:p>
              </p:txBody>
            </p:sp>
          </p:grpSp>
          <p:sp>
            <p:nvSpPr>
              <p:cNvPr id="92230" name="Text Box 70"/>
              <p:cNvSpPr txBox="1">
                <a:spLocks noChangeArrowheads="1"/>
              </p:cNvSpPr>
              <p:nvPr/>
            </p:nvSpPr>
            <p:spPr bwMode="gray">
              <a:xfrm>
                <a:off x="1903" y="3438"/>
                <a:ext cx="266"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E</a:t>
                </a:r>
              </a:p>
            </p:txBody>
          </p:sp>
        </p:grpSp>
        <p:grpSp>
          <p:nvGrpSpPr>
            <p:cNvPr id="9" name="Group 71"/>
            <p:cNvGrpSpPr>
              <a:grpSpLocks/>
            </p:cNvGrpSpPr>
            <p:nvPr/>
          </p:nvGrpSpPr>
          <p:grpSpPr bwMode="auto">
            <a:xfrm>
              <a:off x="3938" y="1968"/>
              <a:ext cx="430" cy="437"/>
              <a:chOff x="3938" y="1968"/>
              <a:chExt cx="430" cy="437"/>
            </a:xfrm>
          </p:grpSpPr>
          <p:grpSp>
            <p:nvGrpSpPr>
              <p:cNvPr id="10" name="Group 72"/>
              <p:cNvGrpSpPr>
                <a:grpSpLocks/>
              </p:cNvGrpSpPr>
              <p:nvPr/>
            </p:nvGrpSpPr>
            <p:grpSpPr bwMode="auto">
              <a:xfrm>
                <a:off x="3938" y="1968"/>
                <a:ext cx="430" cy="437"/>
                <a:chOff x="2016" y="1920"/>
                <a:chExt cx="1680" cy="1680"/>
              </a:xfrm>
            </p:grpSpPr>
            <p:sp>
              <p:nvSpPr>
                <p:cNvPr id="92233" name="Oval 73"/>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62353"/>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34" name="Freeform 74"/>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hlink"/>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zh-CN" altLang="en-US"/>
                </a:p>
              </p:txBody>
            </p:sp>
          </p:grpSp>
          <p:sp>
            <p:nvSpPr>
              <p:cNvPr id="92235" name="Text Box 75"/>
              <p:cNvSpPr txBox="1">
                <a:spLocks noChangeArrowheads="1"/>
              </p:cNvSpPr>
              <p:nvPr/>
            </p:nvSpPr>
            <p:spPr bwMode="gray">
              <a:xfrm>
                <a:off x="4010" y="2028"/>
                <a:ext cx="276" cy="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C</a:t>
                </a:r>
              </a:p>
            </p:txBody>
          </p:sp>
        </p:grpSp>
        <p:grpSp>
          <p:nvGrpSpPr>
            <p:cNvPr id="11" name="Group 76"/>
            <p:cNvGrpSpPr>
              <a:grpSpLocks/>
            </p:cNvGrpSpPr>
            <p:nvPr/>
          </p:nvGrpSpPr>
          <p:grpSpPr bwMode="auto">
            <a:xfrm>
              <a:off x="3552" y="3360"/>
              <a:ext cx="412" cy="392"/>
              <a:chOff x="3552" y="3339"/>
              <a:chExt cx="412" cy="392"/>
            </a:xfrm>
          </p:grpSpPr>
          <p:grpSp>
            <p:nvGrpSpPr>
              <p:cNvPr id="12" name="Group 77"/>
              <p:cNvGrpSpPr>
                <a:grpSpLocks/>
              </p:cNvGrpSpPr>
              <p:nvPr/>
            </p:nvGrpSpPr>
            <p:grpSpPr bwMode="auto">
              <a:xfrm>
                <a:off x="3552" y="3339"/>
                <a:ext cx="412" cy="392"/>
                <a:chOff x="2016" y="1920"/>
                <a:chExt cx="1680" cy="1680"/>
              </a:xfrm>
            </p:grpSpPr>
            <p:sp>
              <p:nvSpPr>
                <p:cNvPr id="92238" name="Oval 78"/>
                <p:cNvSpPr>
                  <a:spLocks noChangeArrowheads="1"/>
                </p:cNvSpPr>
                <p:nvPr/>
              </p:nvSpPr>
              <p:spPr bwMode="gray">
                <a:xfrm>
                  <a:off x="2016" y="1920"/>
                  <a:ext cx="1680" cy="1680"/>
                </a:xfrm>
                <a:prstGeom prst="ellipse">
                  <a:avLst/>
                </a:prstGeom>
                <a:gradFill rotWithShape="1">
                  <a:gsLst>
                    <a:gs pos="0">
                      <a:schemeClr val="bg2"/>
                    </a:gs>
                    <a:gs pos="100000">
                      <a:schemeClr val="bg2">
                        <a:gamma/>
                        <a:shade val="45490"/>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39" name="Freeform 79"/>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bg2"/>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zh-CN" altLang="en-US"/>
                </a:p>
              </p:txBody>
            </p:sp>
          </p:grpSp>
          <p:sp>
            <p:nvSpPr>
              <p:cNvPr id="92240" name="Text Box 80"/>
              <p:cNvSpPr txBox="1">
                <a:spLocks noChangeArrowheads="1"/>
              </p:cNvSpPr>
              <p:nvPr/>
            </p:nvSpPr>
            <p:spPr bwMode="gray">
              <a:xfrm>
                <a:off x="3632" y="3360"/>
                <a:ext cx="296"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D</a:t>
                </a:r>
              </a:p>
            </p:txBody>
          </p:sp>
        </p:grpSp>
        <p:grpSp>
          <p:nvGrpSpPr>
            <p:cNvPr id="13" name="Group 81"/>
            <p:cNvGrpSpPr>
              <a:grpSpLocks/>
            </p:cNvGrpSpPr>
            <p:nvPr/>
          </p:nvGrpSpPr>
          <p:grpSpPr bwMode="auto">
            <a:xfrm>
              <a:off x="1488" y="1968"/>
              <a:ext cx="432" cy="432"/>
              <a:chOff x="1488" y="1968"/>
              <a:chExt cx="432" cy="432"/>
            </a:xfrm>
          </p:grpSpPr>
          <p:grpSp>
            <p:nvGrpSpPr>
              <p:cNvPr id="14" name="Group 82"/>
              <p:cNvGrpSpPr>
                <a:grpSpLocks/>
              </p:cNvGrpSpPr>
              <p:nvPr/>
            </p:nvGrpSpPr>
            <p:grpSpPr bwMode="auto">
              <a:xfrm>
                <a:off x="1488" y="1968"/>
                <a:ext cx="432" cy="432"/>
                <a:chOff x="2016" y="1920"/>
                <a:chExt cx="1680" cy="1680"/>
              </a:xfrm>
            </p:grpSpPr>
            <p:sp>
              <p:nvSpPr>
                <p:cNvPr id="92243" name="Oval 83"/>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45490"/>
                        <a:invGamma/>
                      </a:scheme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44" name="Freeform 84"/>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chemeClr val="accent1"/>
                    </a:gs>
                  </a:gsLst>
                  <a:lin ang="5400000" scaled="1"/>
                </a:gradFill>
                <a:ln>
                  <a:noFill/>
                </a:ln>
                <a:extLst>
                  <a:ext uri="{91240B29-F687-4f45-9708-019B960494DF}">
                    <a14:hiddenLine xmlns:a14="http://schemas.microsoft.com/office/drawing/2010/main" w="0">
                      <a:solidFill>
                        <a:srgbClr val="BBF6EE"/>
                      </a:solidFill>
                      <a:prstDash val="solid"/>
                      <a:round/>
                      <a:headEnd/>
                      <a:tailEnd/>
                    </a14:hiddenLine>
                  </a:ext>
                </a:extLst>
              </p:spPr>
              <p:txBody>
                <a:bodyPr/>
                <a:lstStyle/>
                <a:p>
                  <a:endParaRPr lang="zh-CN" altLang="en-US"/>
                </a:p>
              </p:txBody>
            </p:sp>
          </p:grpSp>
          <p:sp>
            <p:nvSpPr>
              <p:cNvPr id="92245" name="Text Box 85"/>
              <p:cNvSpPr txBox="1">
                <a:spLocks noChangeArrowheads="1"/>
              </p:cNvSpPr>
              <p:nvPr/>
            </p:nvSpPr>
            <p:spPr bwMode="gray">
              <a:xfrm>
                <a:off x="1569" y="2016"/>
                <a:ext cx="286" cy="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a:solidFill>
                      <a:srgbClr val="FFFFFF"/>
                    </a:solidFill>
                    <a:effectLst>
                      <a:outerShdw blurRad="38100" dist="38100" dir="2700000" algn="tl">
                        <a:srgbClr val="C0C0C0"/>
                      </a:outerShdw>
                    </a:effectLst>
                    <a:latin typeface="Verdana" pitchFamily="34" charset="0"/>
                    <a:ea typeface="宋体" pitchFamily="2" charset="-122"/>
                  </a:rPr>
                  <a:t>A</a:t>
                </a:r>
              </a:p>
            </p:txBody>
          </p:sp>
        </p:grpSp>
        <p:sp>
          <p:nvSpPr>
            <p:cNvPr id="92246" name="Oval 86"/>
            <p:cNvSpPr>
              <a:spLocks noChangeArrowheads="1"/>
            </p:cNvSpPr>
            <p:nvPr/>
          </p:nvSpPr>
          <p:spPr bwMode="gray">
            <a:xfrm rot="18227093">
              <a:off x="3507" y="3261"/>
              <a:ext cx="82" cy="87"/>
            </a:xfrm>
            <a:prstGeom prst="ellipse">
              <a:avLst/>
            </a:prstGeom>
            <a:gradFill rotWithShape="1">
              <a:gsLst>
                <a:gs pos="0">
                  <a:schemeClr val="bg2"/>
                </a:gs>
                <a:gs pos="100000">
                  <a:schemeClr val="bg2">
                    <a:gamma/>
                    <a:shade val="66667"/>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47" name="Oval 87"/>
            <p:cNvSpPr>
              <a:spLocks noChangeArrowheads="1"/>
            </p:cNvSpPr>
            <p:nvPr/>
          </p:nvSpPr>
          <p:spPr bwMode="gray">
            <a:xfrm rot="18227093">
              <a:off x="3411" y="3165"/>
              <a:ext cx="82" cy="87"/>
            </a:xfrm>
            <a:prstGeom prst="ellipse">
              <a:avLst/>
            </a:prstGeom>
            <a:gradFill rotWithShape="1">
              <a:gsLst>
                <a:gs pos="0">
                  <a:schemeClr val="bg2"/>
                </a:gs>
                <a:gs pos="100000">
                  <a:schemeClr val="bg2">
                    <a:gamma/>
                    <a:shade val="66667"/>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5" name="Group 88"/>
            <p:cNvGrpSpPr>
              <a:grpSpLocks/>
            </p:cNvGrpSpPr>
            <p:nvPr/>
          </p:nvGrpSpPr>
          <p:grpSpPr bwMode="auto">
            <a:xfrm>
              <a:off x="1968" y="2256"/>
              <a:ext cx="231" cy="130"/>
              <a:chOff x="2016" y="2304"/>
              <a:chExt cx="231" cy="130"/>
            </a:xfrm>
          </p:grpSpPr>
          <p:sp>
            <p:nvSpPr>
              <p:cNvPr id="92249" name="Oval 89"/>
              <p:cNvSpPr>
                <a:spLocks noChangeArrowheads="1"/>
              </p:cNvSpPr>
              <p:nvPr/>
            </p:nvSpPr>
            <p:spPr bwMode="gray">
              <a:xfrm rot="18227093">
                <a:off x="2019" y="2301"/>
                <a:ext cx="82" cy="87"/>
              </a:xfrm>
              <a:prstGeom prst="ellipse">
                <a:avLst/>
              </a:prstGeom>
              <a:gradFill rotWithShape="1">
                <a:gsLst>
                  <a:gs pos="0">
                    <a:schemeClr val="accent1"/>
                  </a:gs>
                  <a:gs pos="100000">
                    <a:schemeClr val="accent1">
                      <a:gamma/>
                      <a:shade val="57647"/>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50" name="Oval 90"/>
              <p:cNvSpPr>
                <a:spLocks noChangeArrowheads="1"/>
              </p:cNvSpPr>
              <p:nvPr/>
            </p:nvSpPr>
            <p:spPr bwMode="gray">
              <a:xfrm rot="18227093">
                <a:off x="2163" y="2349"/>
                <a:ext cx="82" cy="87"/>
              </a:xfrm>
              <a:prstGeom prst="ellipse">
                <a:avLst/>
              </a:prstGeom>
              <a:gradFill rotWithShape="1">
                <a:gsLst>
                  <a:gs pos="0">
                    <a:schemeClr val="accent1"/>
                  </a:gs>
                  <a:gs pos="100000">
                    <a:schemeClr val="accent1">
                      <a:gamma/>
                      <a:shade val="48627"/>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6" name="Group 91"/>
            <p:cNvGrpSpPr>
              <a:grpSpLocks/>
            </p:cNvGrpSpPr>
            <p:nvPr/>
          </p:nvGrpSpPr>
          <p:grpSpPr bwMode="auto">
            <a:xfrm>
              <a:off x="2832" y="1612"/>
              <a:ext cx="87" cy="260"/>
              <a:chOff x="2832" y="1612"/>
              <a:chExt cx="87" cy="260"/>
            </a:xfrm>
          </p:grpSpPr>
          <p:sp>
            <p:nvSpPr>
              <p:cNvPr id="92252" name="Oval 92"/>
              <p:cNvSpPr>
                <a:spLocks noChangeArrowheads="1"/>
              </p:cNvSpPr>
              <p:nvPr/>
            </p:nvSpPr>
            <p:spPr bwMode="gray">
              <a:xfrm rot="18227093">
                <a:off x="2835" y="1609"/>
                <a:ext cx="82" cy="87"/>
              </a:xfrm>
              <a:prstGeom prst="ellipse">
                <a:avLst/>
              </a:prstGeom>
              <a:gradFill rotWithShape="1">
                <a:gsLst>
                  <a:gs pos="0">
                    <a:schemeClr val="accent2"/>
                  </a:gs>
                  <a:gs pos="100000">
                    <a:schemeClr val="accent2">
                      <a:gamma/>
                      <a:shade val="45490"/>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53" name="Oval 93"/>
              <p:cNvSpPr>
                <a:spLocks noChangeArrowheads="1"/>
              </p:cNvSpPr>
              <p:nvPr/>
            </p:nvSpPr>
            <p:spPr bwMode="gray">
              <a:xfrm rot="18227093">
                <a:off x="2835" y="1787"/>
                <a:ext cx="82" cy="87"/>
              </a:xfrm>
              <a:prstGeom prst="ellipse">
                <a:avLst/>
              </a:prstGeom>
              <a:gradFill rotWithShape="1">
                <a:gsLst>
                  <a:gs pos="0">
                    <a:schemeClr val="accent2"/>
                  </a:gs>
                  <a:gs pos="100000">
                    <a:schemeClr val="accent2">
                      <a:gamma/>
                      <a:shade val="48627"/>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2254" name="Oval 94"/>
            <p:cNvSpPr>
              <a:spLocks noChangeArrowheads="1"/>
            </p:cNvSpPr>
            <p:nvPr/>
          </p:nvSpPr>
          <p:spPr bwMode="gray">
            <a:xfrm rot="18227093">
              <a:off x="3759" y="2271"/>
              <a:ext cx="82" cy="87"/>
            </a:xfrm>
            <a:prstGeom prst="ellipse">
              <a:avLst/>
            </a:prstGeom>
            <a:gradFill rotWithShape="1">
              <a:gsLst>
                <a:gs pos="0">
                  <a:schemeClr val="hlink"/>
                </a:gs>
                <a:gs pos="100000">
                  <a:schemeClr val="hlink">
                    <a:gamma/>
                    <a:shade val="44314"/>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55" name="Oval 95"/>
            <p:cNvSpPr>
              <a:spLocks noChangeArrowheads="1"/>
            </p:cNvSpPr>
            <p:nvPr/>
          </p:nvSpPr>
          <p:spPr bwMode="gray">
            <a:xfrm rot="18227093">
              <a:off x="3603" y="2349"/>
              <a:ext cx="82" cy="87"/>
            </a:xfrm>
            <a:prstGeom prst="ellipse">
              <a:avLst/>
            </a:prstGeom>
            <a:gradFill rotWithShape="1">
              <a:gsLst>
                <a:gs pos="0">
                  <a:schemeClr val="hlink"/>
                </a:gs>
                <a:gs pos="100000">
                  <a:schemeClr val="hlink">
                    <a:gamma/>
                    <a:shade val="44314"/>
                    <a:invGamma/>
                  </a:scheme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56" name="Text Box 96"/>
            <p:cNvSpPr txBox="1">
              <a:spLocks noChangeArrowheads="1"/>
            </p:cNvSpPr>
            <p:nvPr/>
          </p:nvSpPr>
          <p:spPr bwMode="auto">
            <a:xfrm>
              <a:off x="288" y="2064"/>
              <a:ext cx="1200" cy="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dirty="0" smtClean="0"/>
                <a:t>通过性格和魅力所获取的领导权力</a:t>
              </a:r>
              <a:endParaRPr lang="en-US" altLang="zh-CN" dirty="0" smtClean="0"/>
            </a:p>
          </p:txBody>
        </p:sp>
        <p:sp>
          <p:nvSpPr>
            <p:cNvPr id="92257" name="Text Box 97"/>
            <p:cNvSpPr txBox="1">
              <a:spLocks noChangeArrowheads="1"/>
            </p:cNvSpPr>
            <p:nvPr/>
          </p:nvSpPr>
          <p:spPr bwMode="auto">
            <a:xfrm>
              <a:off x="1855" y="873"/>
              <a:ext cx="2513"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dirty="0" smtClean="0"/>
                <a:t>通过品德高尚所获取的领导权力</a:t>
              </a:r>
              <a:endParaRPr lang="en-US" altLang="zh-CN" dirty="0" smtClean="0"/>
            </a:p>
          </p:txBody>
        </p:sp>
        <p:sp>
          <p:nvSpPr>
            <p:cNvPr id="92258" name="Text Box 98"/>
            <p:cNvSpPr txBox="1">
              <a:spLocks noChangeArrowheads="1"/>
            </p:cNvSpPr>
            <p:nvPr/>
          </p:nvSpPr>
          <p:spPr bwMode="auto">
            <a:xfrm>
              <a:off x="4368" y="2073"/>
              <a:ext cx="120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zh-CN" altLang="en-US" dirty="0" smtClean="0"/>
                <a:t>通过能力所获取的领导权力</a:t>
              </a:r>
              <a:endParaRPr lang="en-US" altLang="zh-CN" dirty="0" smtClean="0"/>
            </a:p>
          </p:txBody>
        </p:sp>
        <p:sp>
          <p:nvSpPr>
            <p:cNvPr id="92259" name="Text Box 99"/>
            <p:cNvSpPr txBox="1">
              <a:spLocks noChangeArrowheads="1"/>
            </p:cNvSpPr>
            <p:nvPr/>
          </p:nvSpPr>
          <p:spPr bwMode="auto">
            <a:xfrm>
              <a:off x="528" y="3504"/>
              <a:ext cx="120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zh-CN" altLang="en-US" dirty="0" smtClean="0"/>
                <a:t>通过地位所获取的领导权力</a:t>
              </a:r>
              <a:endParaRPr lang="en-US" altLang="zh-CN" dirty="0" smtClean="0"/>
            </a:p>
          </p:txBody>
        </p:sp>
        <p:sp>
          <p:nvSpPr>
            <p:cNvPr id="92260" name="Text Box 100"/>
            <p:cNvSpPr txBox="1">
              <a:spLocks noChangeArrowheads="1"/>
            </p:cNvSpPr>
            <p:nvPr/>
          </p:nvSpPr>
          <p:spPr bwMode="auto">
            <a:xfrm>
              <a:off x="3984" y="3504"/>
              <a:ext cx="1200" cy="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zh-CN" altLang="en-US" dirty="0" smtClean="0"/>
                <a:t>通过现有的行政权力所获取的领导权力</a:t>
              </a:r>
              <a:endParaRPr lang="en-US" altLang="zh-CN" dirty="0" smtClean="0"/>
            </a:p>
          </p:txBody>
        </p:sp>
      </p:grpSp>
    </p:spTree>
    <p:extLst>
      <p:ext uri="{BB962C8B-B14F-4D97-AF65-F5344CB8AC3E}">
        <p14:creationId xmlns:p14="http://schemas.microsoft.com/office/powerpoint/2010/main" val="185286321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11560" y="548680"/>
            <a:ext cx="5897563" cy="815975"/>
          </a:xfrm>
        </p:spPr>
        <p:txBody>
          <a:bodyPr/>
          <a:lstStyle/>
          <a:p>
            <a:pPr eaLnBrk="1" hangingPunct="1"/>
            <a:r>
              <a:rPr lang="zh-CN" altLang="en-US" sz="3600" dirty="0" smtClean="0"/>
              <a:t>早期领导理论</a:t>
            </a:r>
            <a:endParaRPr lang="zh-CN" altLang="en-US" sz="3600" dirty="0" smtClean="0">
              <a:ea typeface="宋体" pitchFamily="2" charset="-122"/>
            </a:endParaRPr>
          </a:p>
        </p:txBody>
      </p:sp>
      <p:sp>
        <p:nvSpPr>
          <p:cNvPr id="33795" name="Rectangle 3"/>
          <p:cNvSpPr>
            <a:spLocks noGrp="1" noChangeArrowheads="1"/>
          </p:cNvSpPr>
          <p:nvPr>
            <p:ph idx="1"/>
          </p:nvPr>
        </p:nvSpPr>
        <p:spPr>
          <a:xfrm>
            <a:off x="228600" y="1752600"/>
            <a:ext cx="8229600" cy="4389438"/>
          </a:xfrm>
        </p:spPr>
        <p:txBody>
          <a:bodyPr/>
          <a:lstStyle/>
          <a:p>
            <a:pPr eaLnBrk="1" hangingPunct="1">
              <a:spcBef>
                <a:spcPct val="50000"/>
              </a:spcBef>
            </a:pPr>
            <a:r>
              <a:rPr lang="zh-CN" altLang="en-US" sz="2800" dirty="0" smtClean="0"/>
              <a:t>特质理论 </a:t>
            </a:r>
            <a:r>
              <a:rPr lang="en-US" altLang="zh-CN" sz="2800" dirty="0" smtClean="0"/>
              <a:t>(1920s-30s)</a:t>
            </a:r>
          </a:p>
          <a:p>
            <a:pPr lvl="1" eaLnBrk="1" hangingPunct="1">
              <a:spcBef>
                <a:spcPct val="50000"/>
              </a:spcBef>
            </a:pPr>
            <a:r>
              <a:rPr lang="zh-CN" altLang="en-US" dirty="0" smtClean="0"/>
              <a:t>早期寻找领导与非领导者区别的特质并没有获得成功</a:t>
            </a:r>
            <a:endParaRPr lang="en-US" altLang="zh-CN" dirty="0" smtClean="0"/>
          </a:p>
          <a:p>
            <a:pPr lvl="1" eaLnBrk="1" hangingPunct="1">
              <a:spcBef>
                <a:spcPct val="50000"/>
              </a:spcBef>
            </a:pPr>
            <a:r>
              <a:rPr lang="zh-CN" altLang="en-US" dirty="0" smtClean="0"/>
              <a:t>后来的研究试图找出与领导力高度相关的特质较为成功：</a:t>
            </a:r>
            <a:endParaRPr lang="en-US" altLang="zh-CN" dirty="0" smtClean="0"/>
          </a:p>
          <a:p>
            <a:pPr lvl="2" eaLnBrk="1" hangingPunct="1">
              <a:spcBef>
                <a:spcPct val="50000"/>
              </a:spcBef>
            </a:pPr>
            <a:r>
              <a:rPr lang="zh-CN" altLang="en-US" sz="2800" dirty="0" smtClean="0"/>
              <a:t>内在驱动力、领导愿望、诚实与正直、自信、智慧、工作相关知识</a:t>
            </a:r>
          </a:p>
        </p:txBody>
      </p:sp>
    </p:spTree>
    <p:extLst>
      <p:ext uri="{BB962C8B-B14F-4D97-AF65-F5344CB8AC3E}">
        <p14:creationId xmlns:p14="http://schemas.microsoft.com/office/powerpoint/2010/main" val="20185119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67544" y="548680"/>
            <a:ext cx="7239000" cy="908050"/>
          </a:xfrm>
        </p:spPr>
        <p:txBody>
          <a:bodyPr/>
          <a:lstStyle/>
          <a:p>
            <a:pPr eaLnBrk="1" hangingPunct="1"/>
            <a:r>
              <a:rPr lang="zh-CN" altLang="en-US" sz="3600" dirty="0" smtClean="0"/>
              <a:t>早期领导理论 </a:t>
            </a:r>
            <a:r>
              <a:rPr lang="en-US" altLang="zh-CN" sz="3600" dirty="0" smtClean="0"/>
              <a:t>–</a:t>
            </a:r>
            <a:r>
              <a:rPr lang="zh-CN" altLang="en-US" sz="3600" dirty="0" smtClean="0"/>
              <a:t> 行为理论</a:t>
            </a:r>
            <a:endParaRPr lang="zh-CN" altLang="en-US" sz="3600" dirty="0" smtClean="0">
              <a:ea typeface="宋体" pitchFamily="2" charset="-122"/>
            </a:endParaRPr>
          </a:p>
        </p:txBody>
      </p:sp>
      <p:sp>
        <p:nvSpPr>
          <p:cNvPr id="34819" name="Rectangle 3"/>
          <p:cNvSpPr>
            <a:spLocks noGrp="1" noChangeArrowheads="1"/>
          </p:cNvSpPr>
          <p:nvPr>
            <p:ph idx="1"/>
          </p:nvPr>
        </p:nvSpPr>
        <p:spPr>
          <a:xfrm>
            <a:off x="323528" y="1700808"/>
            <a:ext cx="8153400" cy="4648200"/>
          </a:xfrm>
        </p:spPr>
        <p:txBody>
          <a:bodyPr/>
          <a:lstStyle/>
          <a:p>
            <a:pPr lvl="1" eaLnBrk="1" hangingPunct="1">
              <a:spcBef>
                <a:spcPct val="30000"/>
              </a:spcBef>
            </a:pPr>
            <a:r>
              <a:rPr lang="zh-CN" altLang="en-US" dirty="0"/>
              <a:t>依</a:t>
            </a:r>
            <a:r>
              <a:rPr lang="zh-CN" altLang="en-US" dirty="0" smtClean="0"/>
              <a:t>阿华大学领导理论：领导有三种风格</a:t>
            </a:r>
            <a:endParaRPr lang="en-US" altLang="zh-CN" dirty="0" smtClean="0"/>
          </a:p>
          <a:p>
            <a:pPr lvl="2" eaLnBrk="1" hangingPunct="1">
              <a:spcBef>
                <a:spcPct val="30000"/>
              </a:spcBef>
            </a:pPr>
            <a:r>
              <a:rPr lang="zh-CN" altLang="en-US" b="1" dirty="0" smtClean="0"/>
              <a:t>独裁型</a:t>
            </a:r>
            <a:endParaRPr lang="en-US" altLang="zh-CN" dirty="0" smtClean="0"/>
          </a:p>
          <a:p>
            <a:pPr lvl="2" eaLnBrk="1" hangingPunct="1">
              <a:spcBef>
                <a:spcPct val="30000"/>
              </a:spcBef>
            </a:pPr>
            <a:r>
              <a:rPr lang="zh-CN" altLang="en-US" b="1" dirty="0" smtClean="0"/>
              <a:t>民主型</a:t>
            </a:r>
            <a:endParaRPr lang="en-US" altLang="zh-CN" dirty="0" smtClean="0"/>
          </a:p>
          <a:p>
            <a:pPr lvl="2" eaLnBrk="1" hangingPunct="1">
              <a:spcBef>
                <a:spcPct val="30000"/>
              </a:spcBef>
            </a:pPr>
            <a:r>
              <a:rPr lang="zh-CN" altLang="en-US" b="1" dirty="0" smtClean="0"/>
              <a:t>放任型</a:t>
            </a:r>
            <a:endParaRPr lang="en-US" altLang="zh-CN" b="1" dirty="0" smtClean="0"/>
          </a:p>
          <a:p>
            <a:pPr lvl="1" eaLnBrk="1" hangingPunct="1">
              <a:spcBef>
                <a:spcPct val="40000"/>
              </a:spcBef>
            </a:pPr>
            <a:r>
              <a:rPr lang="zh-CN" altLang="en-US" dirty="0" smtClean="0"/>
              <a:t>俄亥俄州立大学研究：领导行为的两个维度</a:t>
            </a:r>
            <a:endParaRPr lang="en-US" altLang="zh-CN" dirty="0" smtClean="0"/>
          </a:p>
          <a:p>
            <a:pPr lvl="2" eaLnBrk="1" hangingPunct="1">
              <a:spcBef>
                <a:spcPct val="40000"/>
              </a:spcBef>
            </a:pPr>
            <a:r>
              <a:rPr lang="zh-CN" altLang="en-US" b="1" dirty="0" smtClean="0"/>
              <a:t>清楚的角色定位</a:t>
            </a:r>
            <a:r>
              <a:rPr lang="en-US" altLang="zh-CN" b="1" dirty="0" smtClean="0"/>
              <a:t>:</a:t>
            </a:r>
            <a:endParaRPr lang="en-US" altLang="zh-CN" dirty="0" smtClean="0"/>
          </a:p>
          <a:p>
            <a:pPr lvl="2" eaLnBrk="1" hangingPunct="1">
              <a:spcBef>
                <a:spcPct val="40000"/>
              </a:spcBef>
            </a:pPr>
            <a:r>
              <a:rPr lang="zh-CN" altLang="en-US" b="1" dirty="0" smtClean="0"/>
              <a:t>关注下属的感受</a:t>
            </a:r>
            <a:r>
              <a:rPr lang="en-US" altLang="zh-CN" b="1" dirty="0" smtClean="0"/>
              <a:t>:</a:t>
            </a:r>
            <a:endParaRPr lang="en-US" altLang="zh-CN" sz="2800" dirty="0" smtClean="0"/>
          </a:p>
          <a:p>
            <a:pPr lvl="1" eaLnBrk="1" hangingPunct="1">
              <a:spcBef>
                <a:spcPct val="30000"/>
              </a:spcBef>
            </a:pPr>
            <a:endParaRPr lang="en-US" altLang="zh-CN" b="1" dirty="0" smtClean="0"/>
          </a:p>
        </p:txBody>
      </p:sp>
    </p:spTree>
    <p:extLst>
      <p:ext uri="{BB962C8B-B14F-4D97-AF65-F5344CB8AC3E}">
        <p14:creationId xmlns:p14="http://schemas.microsoft.com/office/powerpoint/2010/main" val="1386474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83568" y="476672"/>
            <a:ext cx="7239000" cy="936725"/>
          </a:xfrm>
        </p:spPr>
        <p:txBody>
          <a:bodyPr/>
          <a:lstStyle/>
          <a:p>
            <a:pPr eaLnBrk="1" hangingPunct="1"/>
            <a:r>
              <a:rPr lang="zh-CN" altLang="en-US" sz="3600" dirty="0" smtClean="0"/>
              <a:t>早期领导理论 </a:t>
            </a:r>
            <a:r>
              <a:rPr lang="en-US" altLang="zh-CN" sz="3600" dirty="0" smtClean="0"/>
              <a:t>–</a:t>
            </a:r>
            <a:r>
              <a:rPr lang="zh-CN" altLang="en-US" sz="3600" dirty="0" smtClean="0"/>
              <a:t> 行为理论</a:t>
            </a:r>
            <a:endParaRPr lang="zh-CN" altLang="en-US" sz="3600" dirty="0" smtClean="0">
              <a:ea typeface="宋体" pitchFamily="2" charset="-122"/>
            </a:endParaRPr>
          </a:p>
        </p:txBody>
      </p:sp>
      <p:sp>
        <p:nvSpPr>
          <p:cNvPr id="35843" name="Rectangle 3"/>
          <p:cNvSpPr>
            <a:spLocks noGrp="1" noChangeArrowheads="1"/>
          </p:cNvSpPr>
          <p:nvPr>
            <p:ph idx="1"/>
          </p:nvPr>
        </p:nvSpPr>
        <p:spPr>
          <a:xfrm>
            <a:off x="304800" y="1447800"/>
            <a:ext cx="7772400" cy="5029200"/>
          </a:xfrm>
        </p:spPr>
        <p:txBody>
          <a:bodyPr/>
          <a:lstStyle/>
          <a:p>
            <a:pPr lvl="1" eaLnBrk="1" hangingPunct="1">
              <a:spcBef>
                <a:spcPct val="50000"/>
              </a:spcBef>
            </a:pPr>
            <a:r>
              <a:rPr lang="zh-CN" altLang="en-US" sz="2700" smtClean="0"/>
              <a:t>密执安大学：两个维度</a:t>
            </a:r>
            <a:endParaRPr lang="en-US" altLang="zh-CN" sz="2700" smtClean="0"/>
          </a:p>
          <a:p>
            <a:pPr lvl="2" eaLnBrk="1" hangingPunct="1">
              <a:spcBef>
                <a:spcPct val="50000"/>
              </a:spcBef>
            </a:pPr>
            <a:r>
              <a:rPr lang="zh-CN" altLang="en-US" sz="2500" b="1" smtClean="0"/>
              <a:t>关系导向型</a:t>
            </a:r>
            <a:endParaRPr lang="en-US" altLang="zh-CN" sz="2500" b="1" smtClean="0"/>
          </a:p>
          <a:p>
            <a:pPr lvl="2" eaLnBrk="1" hangingPunct="1">
              <a:spcBef>
                <a:spcPct val="50000"/>
              </a:spcBef>
            </a:pPr>
            <a:r>
              <a:rPr lang="zh-CN" altLang="en-US" sz="2500" b="1" smtClean="0"/>
              <a:t>任务导向型</a:t>
            </a:r>
            <a:endParaRPr lang="en-US" altLang="zh-CN" sz="2500" smtClean="0"/>
          </a:p>
          <a:p>
            <a:pPr lvl="2" eaLnBrk="1" hangingPunct="1">
              <a:spcBef>
                <a:spcPct val="50000"/>
              </a:spcBef>
              <a:buFontTx/>
              <a:buNone/>
            </a:pPr>
            <a:endParaRPr lang="en-US" altLang="zh-CN" sz="2500" smtClean="0"/>
          </a:p>
        </p:txBody>
      </p:sp>
    </p:spTree>
    <p:extLst>
      <p:ext uri="{BB962C8B-B14F-4D97-AF65-F5344CB8AC3E}">
        <p14:creationId xmlns:p14="http://schemas.microsoft.com/office/powerpoint/2010/main" val="3784818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2009775"/>
            <a:ext cx="1676400" cy="1190625"/>
          </a:xfrm>
        </p:spPr>
        <p:txBody>
          <a:bodyPr/>
          <a:lstStyle/>
          <a:p>
            <a:pPr eaLnBrk="1" hangingPunct="1"/>
            <a:r>
              <a:rPr lang="zh-CN" altLang="en-US" sz="2800" b="1" smtClean="0">
                <a:solidFill>
                  <a:schemeClr val="tx1"/>
                </a:solidFill>
              </a:rPr>
              <a:t>管理方格</a:t>
            </a:r>
            <a:endParaRPr lang="en-US" sz="2800" b="1" smtClean="0">
              <a:solidFill>
                <a:schemeClr val="tx1"/>
              </a:solidFill>
            </a:endParaRPr>
          </a:p>
        </p:txBody>
      </p:sp>
      <p:pic>
        <p:nvPicPr>
          <p:cNvPr id="9830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304800"/>
            <a:ext cx="6716713" cy="583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3714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nodeType="afterEffect">
                                  <p:stCondLst>
                                    <p:cond delay="0"/>
                                  </p:stCondLst>
                                  <p:childTnLst>
                                    <p:set>
                                      <p:cBhvr>
                                        <p:cTn id="6" dur="1" fill="hold">
                                          <p:stCondLst>
                                            <p:cond delay="0"/>
                                          </p:stCondLst>
                                        </p:cTn>
                                        <p:tgtEl>
                                          <p:spTgt spid="98309"/>
                                        </p:tgtEl>
                                        <p:attrNameLst>
                                          <p:attrName>style.visibility</p:attrName>
                                        </p:attrNameLst>
                                      </p:cBhvr>
                                      <p:to>
                                        <p:strVal val="visible"/>
                                      </p:to>
                                    </p:set>
                                    <p:animEffect transition="in" filter="box(in)">
                                      <p:cBhvr>
                                        <p:cTn id="7" dur="500"/>
                                        <p:tgtEl>
                                          <p:spTgt spid="98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p:cNvSpPr>
          <p:nvPr/>
        </p:nvSpPr>
        <p:spPr bwMode="auto">
          <a:xfrm>
            <a:off x="5920383" y="2160984"/>
            <a:ext cx="2241352" cy="2178844"/>
          </a:xfrm>
          <a:prstGeom prst="rect">
            <a:avLst/>
          </a:prstGeom>
          <a:noFill/>
          <a:ln w="12700">
            <a:noFill/>
            <a:miter lim="800000"/>
            <a:headEnd/>
            <a:tailEnd/>
          </a:ln>
        </p:spPr>
        <p:txBody>
          <a:bodyPr lIns="0" tIns="0" rIns="0" bIns="0" anchor="b"/>
          <a:lstStyle/>
          <a:p>
            <a:pPr algn="l">
              <a:lnSpc>
                <a:spcPct val="130000"/>
              </a:lnSpc>
            </a:pPr>
            <a:r>
              <a:rPr lang="zh-CN" altLang="en-US" sz="3400" dirty="0">
                <a:solidFill>
                  <a:srgbClr val="001445"/>
                </a:solidFill>
                <a:latin typeface="Kai" charset="0"/>
                <a:ea typeface="宋体" charset="-122"/>
                <a:sym typeface="Kai" charset="0"/>
              </a:rPr>
              <a:t>有效的领导能够改变人的工作和生活轨迹</a:t>
            </a:r>
          </a:p>
        </p:txBody>
      </p:sp>
      <p:grpSp>
        <p:nvGrpSpPr>
          <p:cNvPr id="2" name="Group 19"/>
          <p:cNvGrpSpPr>
            <a:grpSpLocks/>
          </p:cNvGrpSpPr>
          <p:nvPr/>
        </p:nvGrpSpPr>
        <p:grpSpPr bwMode="auto">
          <a:xfrm>
            <a:off x="1380753" y="2080617"/>
            <a:ext cx="2973586" cy="2964656"/>
            <a:chOff x="0" y="0"/>
            <a:chExt cx="2664" cy="2656"/>
          </a:xfrm>
        </p:grpSpPr>
        <p:grpSp>
          <p:nvGrpSpPr>
            <p:cNvPr id="3" name="Group 4"/>
            <p:cNvGrpSpPr>
              <a:grpSpLocks/>
            </p:cNvGrpSpPr>
            <p:nvPr/>
          </p:nvGrpSpPr>
          <p:grpSpPr bwMode="auto">
            <a:xfrm>
              <a:off x="1349" y="113"/>
              <a:ext cx="1315" cy="1908"/>
              <a:chOff x="0" y="0"/>
              <a:chExt cx="1314" cy="1907"/>
            </a:xfrm>
          </p:grpSpPr>
          <p:sp>
            <p:nvSpPr>
              <p:cNvPr id="22549" name="Freeform 2"/>
              <p:cNvSpPr>
                <a:spLocks/>
              </p:cNvSpPr>
              <p:nvPr/>
            </p:nvSpPr>
            <p:spPr bwMode="auto">
              <a:xfrm>
                <a:off x="0" y="0"/>
                <a:ext cx="1314" cy="1907"/>
              </a:xfrm>
              <a:custGeom>
                <a:avLst/>
                <a:gdLst>
                  <a:gd name="T0" fmla="*/ 0 w 21600"/>
                  <a:gd name="T1" fmla="*/ 0 h 21600"/>
                  <a:gd name="T2" fmla="*/ 21600 w 21600"/>
                  <a:gd name="T3" fmla="*/ 14391 h 21600"/>
                  <a:gd name="T4" fmla="*/ 18694 w 21600"/>
                  <a:gd name="T5" fmla="*/ 21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0" y="0"/>
                    </a:moveTo>
                    <a:cubicBezTo>
                      <a:pt x="11929" y="0"/>
                      <a:pt x="21600" y="6443"/>
                      <a:pt x="21600" y="14391"/>
                    </a:cubicBezTo>
                    <a:cubicBezTo>
                      <a:pt x="21600" y="16922"/>
                      <a:pt x="20598" y="19409"/>
                      <a:pt x="18694" y="21600"/>
                    </a:cubicBezTo>
                  </a:path>
                </a:pathLst>
              </a:custGeom>
              <a:noFill/>
              <a:ln w="6350" cap="flat">
                <a:solidFill>
                  <a:schemeClr val="tx1"/>
                </a:solidFill>
                <a:prstDash val="solid"/>
                <a:round/>
                <a:headEnd type="none" w="med" len="med"/>
                <a:tailEnd type="none" w="med" len="med"/>
              </a:ln>
            </p:spPr>
            <p:txBody>
              <a:bodyPr lIns="0" tIns="0" rIns="0" bIns="0"/>
              <a:lstStyle/>
              <a:p>
                <a:endParaRPr lang="zh-CN" altLang="en-US"/>
              </a:p>
            </p:txBody>
          </p:sp>
          <p:sp>
            <p:nvSpPr>
              <p:cNvPr id="22550" name="AutoShape 3"/>
              <p:cNvSpPr>
                <a:spLocks/>
              </p:cNvSpPr>
              <p:nvPr/>
            </p:nvSpPr>
            <p:spPr bwMode="auto">
              <a:xfrm>
                <a:off x="0" y="0"/>
                <a:ext cx="1314" cy="1907"/>
              </a:xfrm>
              <a:custGeom>
                <a:avLst/>
                <a:gdLst>
                  <a:gd name="T0" fmla="*/ 657 w 21600"/>
                  <a:gd name="T1" fmla="*/ 954 h 21600"/>
                  <a:gd name="T2" fmla="*/ 0 60000 65536"/>
                  <a:gd name="T3" fmla="*/ 0 w 21600"/>
                  <a:gd name="T4" fmla="*/ 0 h 21600"/>
                  <a:gd name="T5" fmla="*/ 21600 w 21600"/>
                  <a:gd name="T6" fmla="*/ 21600 h 21600"/>
                </a:gdLst>
                <a:ahLst/>
                <a:cxnLst>
                  <a:cxn ang="T2">
                    <a:pos x="T0" y="T1"/>
                  </a:cxn>
                </a:cxnLst>
                <a:rect l="T3" t="T4" r="T5" b="T6"/>
                <a:pathLst>
                  <a:path w="21600" h="21600">
                    <a:moveTo>
                      <a:pt x="0" y="0"/>
                    </a:moveTo>
                    <a:cubicBezTo>
                      <a:pt x="11929" y="0"/>
                      <a:pt x="21600" y="6443"/>
                      <a:pt x="21600" y="14391"/>
                    </a:cubicBezTo>
                    <a:cubicBezTo>
                      <a:pt x="21600" y="16922"/>
                      <a:pt x="20598" y="19409"/>
                      <a:pt x="18694" y="21600"/>
                    </a:cubicBezTo>
                    <a:lnTo>
                      <a:pt x="0" y="14391"/>
                    </a:lnTo>
                    <a:close/>
                    <a:moveTo>
                      <a:pt x="0" y="0"/>
                    </a:moveTo>
                  </a:path>
                </a:pathLst>
              </a:custGeom>
              <a:solidFill>
                <a:srgbClr val="FFFFFF"/>
              </a:solidFill>
              <a:ln w="6350" cap="flat">
                <a:noFill/>
                <a:round/>
                <a:headEnd type="none" w="med" len="med"/>
                <a:tailEnd type="none" w="med" len="med"/>
              </a:ln>
            </p:spPr>
            <p:txBody>
              <a:bodyPr lIns="0" tIns="0" rIns="0" bIns="0"/>
              <a:lstStyle/>
              <a:p>
                <a:endParaRPr lang="zh-CN" altLang="en-US"/>
              </a:p>
            </p:txBody>
          </p:sp>
        </p:grpSp>
        <p:grpSp>
          <p:nvGrpSpPr>
            <p:cNvPr id="4" name="Group 7"/>
            <p:cNvGrpSpPr>
              <a:grpSpLocks/>
            </p:cNvGrpSpPr>
            <p:nvPr/>
          </p:nvGrpSpPr>
          <p:grpSpPr bwMode="auto">
            <a:xfrm>
              <a:off x="211" y="1384"/>
              <a:ext cx="2275" cy="1272"/>
              <a:chOff x="0" y="0"/>
              <a:chExt cx="2275" cy="1271"/>
            </a:xfrm>
          </p:grpSpPr>
          <p:sp>
            <p:nvSpPr>
              <p:cNvPr id="22547" name="Freeform 5"/>
              <p:cNvSpPr>
                <a:spLocks/>
              </p:cNvSpPr>
              <p:nvPr/>
            </p:nvSpPr>
            <p:spPr bwMode="auto">
              <a:xfrm>
                <a:off x="0" y="636"/>
                <a:ext cx="2275" cy="635"/>
              </a:xfrm>
              <a:custGeom>
                <a:avLst/>
                <a:gdLst>
                  <a:gd name="T0" fmla="*/ 21600 w 21600"/>
                  <a:gd name="T1" fmla="*/ 12 h 16820"/>
                  <a:gd name="T2" fmla="*/ 4550 w 21600"/>
                  <a:gd name="T3" fmla="*/ 12284 h 16820"/>
                  <a:gd name="T4" fmla="*/ 0 w 21600"/>
                  <a:gd name="T5" fmla="*/ 0 h 16820"/>
                  <a:gd name="T6" fmla="*/ 0 60000 65536"/>
                  <a:gd name="T7" fmla="*/ 0 60000 65536"/>
                  <a:gd name="T8" fmla="*/ 0 60000 65536"/>
                  <a:gd name="T9" fmla="*/ 0 w 21600"/>
                  <a:gd name="T10" fmla="*/ 0 h 16820"/>
                  <a:gd name="T11" fmla="*/ 21600 w 21600"/>
                  <a:gd name="T12" fmla="*/ 16820 h 16820"/>
                </a:gdLst>
                <a:ahLst/>
                <a:cxnLst>
                  <a:cxn ang="T6">
                    <a:pos x="T0" y="T1"/>
                  </a:cxn>
                  <a:cxn ang="T7">
                    <a:pos x="T2" y="T3"/>
                  </a:cxn>
                  <a:cxn ang="T8">
                    <a:pos x="T4" y="T5"/>
                  </a:cxn>
                </a:cxnLst>
                <a:rect l="T9" t="T10" r="T11" b="T12"/>
                <a:pathLst>
                  <a:path w="21600" h="16820">
                    <a:moveTo>
                      <a:pt x="21600" y="12"/>
                    </a:moveTo>
                    <a:cubicBezTo>
                      <a:pt x="18148" y="16106"/>
                      <a:pt x="10514" y="21600"/>
                      <a:pt x="4550" y="12284"/>
                    </a:cubicBezTo>
                    <a:cubicBezTo>
                      <a:pt x="2662" y="9334"/>
                      <a:pt x="1093" y="5098"/>
                      <a:pt x="0" y="0"/>
                    </a:cubicBezTo>
                  </a:path>
                </a:pathLst>
              </a:custGeom>
              <a:noFill/>
              <a:ln w="6350" cap="flat">
                <a:solidFill>
                  <a:schemeClr val="tx1"/>
                </a:solidFill>
                <a:prstDash val="solid"/>
                <a:round/>
                <a:headEnd type="none" w="med" len="med"/>
                <a:tailEnd type="none" w="med" len="med"/>
              </a:ln>
            </p:spPr>
            <p:txBody>
              <a:bodyPr lIns="0" tIns="0" rIns="0" bIns="0"/>
              <a:lstStyle/>
              <a:p>
                <a:endParaRPr lang="zh-CN" altLang="en-US"/>
              </a:p>
            </p:txBody>
          </p:sp>
          <p:sp>
            <p:nvSpPr>
              <p:cNvPr id="22548" name="AutoShape 6"/>
              <p:cNvSpPr>
                <a:spLocks/>
              </p:cNvSpPr>
              <p:nvPr/>
            </p:nvSpPr>
            <p:spPr bwMode="auto">
              <a:xfrm>
                <a:off x="0" y="0"/>
                <a:ext cx="2275" cy="1271"/>
              </a:xfrm>
              <a:custGeom>
                <a:avLst/>
                <a:gdLst>
                  <a:gd name="T0" fmla="*/ 1138 w 21600"/>
                  <a:gd name="T1" fmla="*/ 726 h 18915"/>
                  <a:gd name="T2" fmla="*/ 0 60000 65536"/>
                  <a:gd name="T3" fmla="*/ 0 w 21600"/>
                  <a:gd name="T4" fmla="*/ 0 h 18915"/>
                  <a:gd name="T5" fmla="*/ 21600 w 21600"/>
                  <a:gd name="T6" fmla="*/ 18915 h 18915"/>
                </a:gdLst>
                <a:ahLst/>
                <a:cxnLst>
                  <a:cxn ang="T2">
                    <a:pos x="T0" y="T1"/>
                  </a:cxn>
                </a:cxnLst>
                <a:rect l="T3" t="T4" r="T5" b="T6"/>
                <a:pathLst>
                  <a:path w="21600" h="18915">
                    <a:moveTo>
                      <a:pt x="21600" y="9474"/>
                    </a:moveTo>
                    <a:cubicBezTo>
                      <a:pt x="18148" y="18514"/>
                      <a:pt x="10514" y="21600"/>
                      <a:pt x="4550" y="16367"/>
                    </a:cubicBezTo>
                    <a:cubicBezTo>
                      <a:pt x="2662" y="14710"/>
                      <a:pt x="1093" y="12331"/>
                      <a:pt x="0" y="9468"/>
                    </a:cubicBezTo>
                    <a:lnTo>
                      <a:pt x="10801" y="0"/>
                    </a:lnTo>
                    <a:close/>
                    <a:moveTo>
                      <a:pt x="21600" y="9474"/>
                    </a:moveTo>
                  </a:path>
                </a:pathLst>
              </a:custGeom>
              <a:solidFill>
                <a:srgbClr val="FFFFFF"/>
              </a:solidFill>
              <a:ln w="6350" cap="flat">
                <a:noFill/>
                <a:round/>
                <a:headEnd type="none" w="med" len="med"/>
                <a:tailEnd type="none" w="med" len="med"/>
              </a:ln>
            </p:spPr>
            <p:txBody>
              <a:bodyPr lIns="0" tIns="0" rIns="0" bIns="0"/>
              <a:lstStyle/>
              <a:p>
                <a:endParaRPr lang="zh-CN" altLang="en-US"/>
              </a:p>
            </p:txBody>
          </p:sp>
        </p:grpSp>
        <p:grpSp>
          <p:nvGrpSpPr>
            <p:cNvPr id="5" name="Group 10"/>
            <p:cNvGrpSpPr>
              <a:grpSpLocks/>
            </p:cNvGrpSpPr>
            <p:nvPr/>
          </p:nvGrpSpPr>
          <p:grpSpPr bwMode="auto">
            <a:xfrm>
              <a:off x="33" y="113"/>
              <a:ext cx="1316" cy="1908"/>
              <a:chOff x="0" y="0"/>
              <a:chExt cx="1315" cy="1907"/>
            </a:xfrm>
          </p:grpSpPr>
          <p:sp>
            <p:nvSpPr>
              <p:cNvPr id="22545" name="Freeform 8"/>
              <p:cNvSpPr>
                <a:spLocks/>
              </p:cNvSpPr>
              <p:nvPr/>
            </p:nvSpPr>
            <p:spPr bwMode="auto">
              <a:xfrm>
                <a:off x="0" y="0"/>
                <a:ext cx="1315" cy="1907"/>
              </a:xfrm>
              <a:custGeom>
                <a:avLst/>
                <a:gdLst>
                  <a:gd name="T0" fmla="*/ 2544 w 18915"/>
                  <a:gd name="T1" fmla="*/ 21600 h 21600"/>
                  <a:gd name="T2" fmla="*/ 9448 w 18915"/>
                  <a:gd name="T3" fmla="*/ 1934 h 21600"/>
                  <a:gd name="T4" fmla="*/ 18915 w 18915"/>
                  <a:gd name="T5" fmla="*/ 0 h 21600"/>
                  <a:gd name="T6" fmla="*/ 0 60000 65536"/>
                  <a:gd name="T7" fmla="*/ 0 60000 65536"/>
                  <a:gd name="T8" fmla="*/ 0 60000 65536"/>
                  <a:gd name="T9" fmla="*/ 0 w 18915"/>
                  <a:gd name="T10" fmla="*/ 0 h 21600"/>
                  <a:gd name="T11" fmla="*/ 18915 w 18915"/>
                  <a:gd name="T12" fmla="*/ 21600 h 21600"/>
                </a:gdLst>
                <a:ahLst/>
                <a:cxnLst>
                  <a:cxn ang="T6">
                    <a:pos x="T0" y="T1"/>
                  </a:cxn>
                  <a:cxn ang="T7">
                    <a:pos x="T2" y="T3"/>
                  </a:cxn>
                  <a:cxn ang="T8">
                    <a:pos x="T4" y="T5"/>
                  </a:cxn>
                </a:cxnLst>
                <a:rect l="T9" t="T10" r="T11" b="T12"/>
                <a:pathLst>
                  <a:path w="18915" h="21600">
                    <a:moveTo>
                      <a:pt x="2544" y="21600"/>
                    </a:moveTo>
                    <a:cubicBezTo>
                      <a:pt x="-2685" y="14718"/>
                      <a:pt x="406" y="5913"/>
                      <a:pt x="9448" y="1934"/>
                    </a:cubicBezTo>
                    <a:cubicBezTo>
                      <a:pt x="12325" y="667"/>
                      <a:pt x="15591" y="0"/>
                      <a:pt x="18915" y="0"/>
                    </a:cubicBezTo>
                  </a:path>
                </a:pathLst>
              </a:custGeom>
              <a:noFill/>
              <a:ln w="6350" cap="flat">
                <a:solidFill>
                  <a:schemeClr val="tx1"/>
                </a:solidFill>
                <a:prstDash val="solid"/>
                <a:round/>
                <a:headEnd type="none" w="med" len="med"/>
                <a:tailEnd type="none" w="med" len="med"/>
              </a:ln>
            </p:spPr>
            <p:txBody>
              <a:bodyPr lIns="0" tIns="0" rIns="0" bIns="0"/>
              <a:lstStyle/>
              <a:p>
                <a:endParaRPr lang="zh-CN" altLang="en-US"/>
              </a:p>
            </p:txBody>
          </p:sp>
          <p:sp>
            <p:nvSpPr>
              <p:cNvPr id="22546" name="AutoShape 9"/>
              <p:cNvSpPr>
                <a:spLocks/>
              </p:cNvSpPr>
              <p:nvPr/>
            </p:nvSpPr>
            <p:spPr bwMode="auto">
              <a:xfrm>
                <a:off x="0" y="0"/>
                <a:ext cx="1315" cy="1907"/>
              </a:xfrm>
              <a:custGeom>
                <a:avLst/>
                <a:gdLst>
                  <a:gd name="T0" fmla="*/ 564 w 18915"/>
                  <a:gd name="T1" fmla="*/ 954 h 21600"/>
                  <a:gd name="T2" fmla="*/ 0 60000 65536"/>
                  <a:gd name="T3" fmla="*/ 0 w 18915"/>
                  <a:gd name="T4" fmla="*/ 0 h 21600"/>
                  <a:gd name="T5" fmla="*/ 18915 w 18915"/>
                  <a:gd name="T6" fmla="*/ 21600 h 21600"/>
                </a:gdLst>
                <a:ahLst/>
                <a:cxnLst>
                  <a:cxn ang="T2">
                    <a:pos x="T0" y="T1"/>
                  </a:cxn>
                </a:cxnLst>
                <a:rect l="T3" t="T4" r="T5" b="T6"/>
                <a:pathLst>
                  <a:path w="18915" h="21600">
                    <a:moveTo>
                      <a:pt x="2544" y="21600"/>
                    </a:moveTo>
                    <a:cubicBezTo>
                      <a:pt x="-2685" y="14718"/>
                      <a:pt x="406" y="5913"/>
                      <a:pt x="9448" y="1934"/>
                    </a:cubicBezTo>
                    <a:cubicBezTo>
                      <a:pt x="12325" y="667"/>
                      <a:pt x="15591" y="0"/>
                      <a:pt x="18915" y="0"/>
                    </a:cubicBezTo>
                    <a:lnTo>
                      <a:pt x="18915" y="14394"/>
                    </a:lnTo>
                    <a:close/>
                    <a:moveTo>
                      <a:pt x="2544" y="21600"/>
                    </a:moveTo>
                  </a:path>
                </a:pathLst>
              </a:custGeom>
              <a:solidFill>
                <a:srgbClr val="FFFFFF"/>
              </a:solidFill>
              <a:ln w="6350" cap="flat">
                <a:noFill/>
                <a:round/>
                <a:headEnd type="none" w="med" len="med"/>
                <a:tailEnd type="none" w="med" len="med"/>
              </a:ln>
            </p:spPr>
            <p:txBody>
              <a:bodyPr lIns="0" tIns="0" rIns="0" bIns="0"/>
              <a:lstStyle/>
              <a:p>
                <a:endParaRPr lang="zh-CN" altLang="en-US"/>
              </a:p>
            </p:txBody>
          </p:sp>
        </p:grpSp>
        <p:sp>
          <p:nvSpPr>
            <p:cNvPr id="22537" name="Rectangle 11"/>
            <p:cNvSpPr>
              <a:spLocks/>
            </p:cNvSpPr>
            <p:nvPr/>
          </p:nvSpPr>
          <p:spPr bwMode="auto">
            <a:xfrm>
              <a:off x="1894" y="741"/>
              <a:ext cx="627" cy="874"/>
            </a:xfrm>
            <a:prstGeom prst="rect">
              <a:avLst/>
            </a:prstGeom>
            <a:noFill/>
            <a:ln w="12700">
              <a:noFill/>
              <a:miter lim="800000"/>
              <a:headEnd/>
              <a:tailEnd/>
            </a:ln>
          </p:spPr>
          <p:txBody>
            <a:bodyPr lIns="0" tIns="0" rIns="0" bIns="0" anchor="ctr"/>
            <a:lstStyle/>
            <a:p>
              <a:pPr algn="l"/>
              <a:r>
                <a:rPr lang="zh-CN" altLang="en-US" sz="1300" b="1" dirty="0">
                  <a:latin typeface="Arial Bold" charset="0"/>
                  <a:ea typeface="宋体" charset="-122"/>
                  <a:sym typeface="Arial Bold" charset="0"/>
                </a:rPr>
                <a:t>身边围绕着最优秀的人才，并能充分利用</a:t>
              </a:r>
            </a:p>
          </p:txBody>
        </p:sp>
        <p:sp>
          <p:nvSpPr>
            <p:cNvPr id="22538" name="Oval 12"/>
            <p:cNvSpPr>
              <a:spLocks/>
            </p:cNvSpPr>
            <p:nvPr/>
          </p:nvSpPr>
          <p:spPr bwMode="auto">
            <a:xfrm>
              <a:off x="797" y="851"/>
              <a:ext cx="1103" cy="1066"/>
            </a:xfrm>
            <a:prstGeom prst="ellipse">
              <a:avLst/>
            </a:prstGeom>
            <a:solidFill>
              <a:srgbClr val="6293FE"/>
            </a:solidFill>
            <a:ln w="6350">
              <a:solidFill>
                <a:srgbClr val="FED164"/>
              </a:solidFill>
              <a:round/>
              <a:headEnd/>
              <a:tailEnd/>
            </a:ln>
          </p:spPr>
          <p:txBody>
            <a:bodyPr lIns="0" tIns="0" rIns="0" bIns="0"/>
            <a:lstStyle/>
            <a:p>
              <a:endParaRPr lang="zh-CN" altLang="en-US">
                <a:ea typeface="宋体" charset="-122"/>
              </a:endParaRPr>
            </a:p>
          </p:txBody>
        </p:sp>
        <p:sp>
          <p:nvSpPr>
            <p:cNvPr id="22539" name="Rectangle 13"/>
            <p:cNvSpPr>
              <a:spLocks/>
            </p:cNvSpPr>
            <p:nvPr/>
          </p:nvSpPr>
          <p:spPr bwMode="auto">
            <a:xfrm>
              <a:off x="909" y="1152"/>
              <a:ext cx="888" cy="463"/>
            </a:xfrm>
            <a:prstGeom prst="rect">
              <a:avLst/>
            </a:prstGeom>
            <a:noFill/>
            <a:ln w="12700">
              <a:noFill/>
              <a:miter lim="800000"/>
              <a:headEnd/>
              <a:tailEnd/>
            </a:ln>
          </p:spPr>
          <p:txBody>
            <a:bodyPr lIns="0" tIns="0" rIns="0" bIns="0" anchor="ctr"/>
            <a:lstStyle/>
            <a:p>
              <a:r>
                <a:rPr lang="zh-CN" altLang="en-US" sz="1700" dirty="0">
                  <a:solidFill>
                    <a:srgbClr val="FFFFFF"/>
                  </a:solidFill>
                  <a:latin typeface="Arial Bold" charset="0"/>
                  <a:ea typeface="宋体" charset="-122"/>
                  <a:sym typeface="Arial Bold" charset="0"/>
                </a:rPr>
                <a:t>最有效的</a:t>
              </a:r>
            </a:p>
            <a:p>
              <a:r>
                <a:rPr lang="zh-CN" altLang="en-US" sz="1700" dirty="0">
                  <a:solidFill>
                    <a:srgbClr val="FFFFFF"/>
                  </a:solidFill>
                  <a:latin typeface="Arial Bold" charset="0"/>
                  <a:ea typeface="宋体" charset="-122"/>
                  <a:sym typeface="Arial Bold" charset="0"/>
                </a:rPr>
                <a:t>领导</a:t>
              </a:r>
            </a:p>
          </p:txBody>
        </p:sp>
        <p:sp>
          <p:nvSpPr>
            <p:cNvPr id="22540" name="Freeform 14"/>
            <p:cNvSpPr>
              <a:spLocks/>
            </p:cNvSpPr>
            <p:nvPr/>
          </p:nvSpPr>
          <p:spPr bwMode="auto">
            <a:xfrm rot="10800000">
              <a:off x="1355" y="0"/>
              <a:ext cx="216" cy="961"/>
            </a:xfrm>
            <a:custGeom>
              <a:avLst/>
              <a:gdLst>
                <a:gd name="T0" fmla="*/ 21600 w 21600"/>
                <a:gd name="T1" fmla="*/ 2904 h 21600"/>
                <a:gd name="T2" fmla="*/ 21600 w 21600"/>
                <a:gd name="T3" fmla="*/ 0 h 21600"/>
                <a:gd name="T4" fmla="*/ 0 w 21600"/>
                <a:gd name="T5" fmla="*/ 10906 h 21600"/>
                <a:gd name="T6" fmla="*/ 21273 w 21600"/>
                <a:gd name="T7" fmla="*/ 21600 h 21600"/>
                <a:gd name="T8" fmla="*/ 21273 w 21600"/>
                <a:gd name="T9" fmla="*/ 18413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21600" y="2904"/>
                  </a:moveTo>
                  <a:lnTo>
                    <a:pt x="21600" y="0"/>
                  </a:lnTo>
                  <a:lnTo>
                    <a:pt x="0" y="10906"/>
                  </a:lnTo>
                  <a:lnTo>
                    <a:pt x="21273" y="21600"/>
                  </a:lnTo>
                  <a:lnTo>
                    <a:pt x="21273" y="18413"/>
                  </a:lnTo>
                </a:path>
              </a:pathLst>
            </a:custGeom>
            <a:solidFill>
              <a:srgbClr val="FFFFFF"/>
            </a:solidFill>
            <a:ln w="6350" cap="flat">
              <a:solidFill>
                <a:schemeClr val="tx1"/>
              </a:solidFill>
              <a:prstDash val="solid"/>
              <a:round/>
              <a:headEnd type="none" w="med" len="med"/>
              <a:tailEnd type="none" w="med" len="med"/>
            </a:ln>
          </p:spPr>
          <p:txBody>
            <a:bodyPr lIns="0" tIns="0" rIns="0" bIns="0"/>
            <a:lstStyle/>
            <a:p>
              <a:endParaRPr lang="zh-CN" altLang="en-US"/>
            </a:p>
          </p:txBody>
        </p:sp>
        <p:sp>
          <p:nvSpPr>
            <p:cNvPr id="22541" name="AutoShape 15"/>
            <p:cNvSpPr>
              <a:spLocks/>
            </p:cNvSpPr>
            <p:nvPr/>
          </p:nvSpPr>
          <p:spPr bwMode="auto">
            <a:xfrm rot="3660000">
              <a:off x="385" y="1252"/>
              <a:ext cx="209" cy="987"/>
            </a:xfrm>
            <a:custGeom>
              <a:avLst/>
              <a:gdLst>
                <a:gd name="T0" fmla="*/ 101 w 20860"/>
                <a:gd name="T1" fmla="*/ 494 h 21599"/>
                <a:gd name="T2" fmla="*/ 0 60000 65536"/>
                <a:gd name="T3" fmla="*/ 0 w 20860"/>
                <a:gd name="T4" fmla="*/ 0 h 21599"/>
                <a:gd name="T5" fmla="*/ 20860 w 20860"/>
                <a:gd name="T6" fmla="*/ 21599 h 21599"/>
              </a:gdLst>
              <a:ahLst/>
              <a:cxnLst>
                <a:cxn ang="T2">
                  <a:pos x="T0" y="T1"/>
                </a:cxn>
              </a:cxnLst>
              <a:rect l="T3" t="T4" r="T5" b="T6"/>
              <a:pathLst>
                <a:path w="20860" h="21599">
                  <a:moveTo>
                    <a:pt x="20663" y="2833"/>
                  </a:moveTo>
                  <a:lnTo>
                    <a:pt x="20860" y="-70"/>
                  </a:lnTo>
                  <a:lnTo>
                    <a:pt x="-740" y="10905"/>
                  </a:lnTo>
                  <a:lnTo>
                    <a:pt x="19078" y="21530"/>
                  </a:lnTo>
                  <a:lnTo>
                    <a:pt x="19294" y="18343"/>
                  </a:lnTo>
                </a:path>
              </a:pathLst>
            </a:custGeom>
            <a:solidFill>
              <a:srgbClr val="FFFFFF"/>
            </a:solidFill>
            <a:ln w="6350" cap="flat">
              <a:solidFill>
                <a:schemeClr val="tx1"/>
              </a:solidFill>
              <a:prstDash val="solid"/>
              <a:round/>
              <a:headEnd type="none" w="med" len="med"/>
              <a:tailEnd type="none" w="med" len="med"/>
            </a:ln>
          </p:spPr>
          <p:txBody>
            <a:bodyPr lIns="0" tIns="0" rIns="0" bIns="0"/>
            <a:lstStyle/>
            <a:p>
              <a:endParaRPr lang="zh-CN" altLang="en-US"/>
            </a:p>
          </p:txBody>
        </p:sp>
        <p:sp>
          <p:nvSpPr>
            <p:cNvPr id="22542" name="AutoShape 16"/>
            <p:cNvSpPr>
              <a:spLocks/>
            </p:cNvSpPr>
            <p:nvPr/>
          </p:nvSpPr>
          <p:spPr bwMode="auto">
            <a:xfrm rot="-3600000">
              <a:off x="1999" y="1431"/>
              <a:ext cx="210" cy="987"/>
            </a:xfrm>
            <a:custGeom>
              <a:avLst/>
              <a:gdLst>
                <a:gd name="T0" fmla="*/ 115 w 21169"/>
                <a:gd name="T1" fmla="*/ 493 h 21601"/>
                <a:gd name="T2" fmla="*/ 0 60000 65536"/>
                <a:gd name="T3" fmla="*/ 0 w 21169"/>
                <a:gd name="T4" fmla="*/ 0 h 21601"/>
                <a:gd name="T5" fmla="*/ 21169 w 21169"/>
                <a:gd name="T6" fmla="*/ 21601 h 21601"/>
              </a:gdLst>
              <a:ahLst/>
              <a:cxnLst>
                <a:cxn ang="T2">
                  <a:pos x="T0" y="T1"/>
                </a:cxn>
              </a:cxnLst>
              <a:rect l="T3" t="T4" r="T5" b="T6"/>
              <a:pathLst>
                <a:path w="21169" h="21601">
                  <a:moveTo>
                    <a:pt x="21373" y="2975"/>
                  </a:moveTo>
                  <a:lnTo>
                    <a:pt x="21169" y="71"/>
                  </a:lnTo>
                  <a:lnTo>
                    <a:pt x="767" y="10907"/>
                  </a:lnTo>
                  <a:lnTo>
                    <a:pt x="22367" y="21671"/>
                  </a:lnTo>
                  <a:lnTo>
                    <a:pt x="22143" y="18484"/>
                  </a:lnTo>
                </a:path>
              </a:pathLst>
            </a:custGeom>
            <a:solidFill>
              <a:srgbClr val="FFFFFF"/>
            </a:solidFill>
            <a:ln w="6350" cap="flat">
              <a:solidFill>
                <a:schemeClr val="tx1"/>
              </a:solidFill>
              <a:prstDash val="solid"/>
              <a:round/>
              <a:headEnd type="none" w="med" len="med"/>
              <a:tailEnd type="none" w="med" len="med"/>
            </a:ln>
          </p:spPr>
          <p:txBody>
            <a:bodyPr lIns="0" tIns="0" rIns="0" bIns="0"/>
            <a:lstStyle/>
            <a:p>
              <a:endParaRPr lang="zh-CN" altLang="en-US"/>
            </a:p>
          </p:txBody>
        </p:sp>
        <p:sp>
          <p:nvSpPr>
            <p:cNvPr id="22543" name="Rectangle 17"/>
            <p:cNvSpPr>
              <a:spLocks/>
            </p:cNvSpPr>
            <p:nvPr/>
          </p:nvSpPr>
          <p:spPr bwMode="auto">
            <a:xfrm>
              <a:off x="196" y="808"/>
              <a:ext cx="627" cy="521"/>
            </a:xfrm>
            <a:prstGeom prst="rect">
              <a:avLst/>
            </a:prstGeom>
            <a:noFill/>
            <a:ln w="12700">
              <a:noFill/>
              <a:miter lim="800000"/>
              <a:headEnd/>
              <a:tailEnd/>
            </a:ln>
          </p:spPr>
          <p:txBody>
            <a:bodyPr lIns="0" tIns="0" rIns="0" bIns="0" anchor="ctr"/>
            <a:lstStyle/>
            <a:p>
              <a:pPr algn="l"/>
              <a:r>
                <a:rPr lang="zh-CN" altLang="en-US" sz="1300" b="1" dirty="0">
                  <a:latin typeface="Arial Bold" charset="0"/>
                  <a:ea typeface="宋体" charset="-122"/>
                  <a:sym typeface="Arial Bold" charset="0"/>
                </a:rPr>
                <a:t>针对人的优点进行投资</a:t>
              </a:r>
            </a:p>
          </p:txBody>
        </p:sp>
        <p:sp>
          <p:nvSpPr>
            <p:cNvPr id="22544" name="Rectangle 18"/>
            <p:cNvSpPr>
              <a:spLocks/>
            </p:cNvSpPr>
            <p:nvPr/>
          </p:nvSpPr>
          <p:spPr bwMode="auto">
            <a:xfrm>
              <a:off x="988" y="1976"/>
              <a:ext cx="627" cy="521"/>
            </a:xfrm>
            <a:prstGeom prst="rect">
              <a:avLst/>
            </a:prstGeom>
            <a:noFill/>
            <a:ln w="12700">
              <a:noFill/>
              <a:miter lim="800000"/>
              <a:headEnd/>
              <a:tailEnd/>
            </a:ln>
          </p:spPr>
          <p:txBody>
            <a:bodyPr lIns="0" tIns="0" rIns="0" bIns="0" anchor="ctr"/>
            <a:lstStyle/>
            <a:p>
              <a:r>
                <a:rPr lang="zh-CN" altLang="en-US" sz="1300" b="1" dirty="0">
                  <a:latin typeface="Arial Bold" charset="0"/>
                  <a:ea typeface="宋体" charset="-122"/>
                  <a:sym typeface="Arial Bold" charset="0"/>
                </a:rPr>
                <a:t>完全理解下属的需求及意图</a:t>
              </a:r>
            </a:p>
          </p:txBody>
        </p:sp>
      </p:grpSp>
      <p:sp>
        <p:nvSpPr>
          <p:cNvPr id="22532" name="Rectangle 20"/>
          <p:cNvSpPr>
            <a:spLocks/>
          </p:cNvSpPr>
          <p:nvPr/>
        </p:nvSpPr>
        <p:spPr bwMode="auto">
          <a:xfrm>
            <a:off x="611560" y="332656"/>
            <a:ext cx="6393656" cy="982266"/>
          </a:xfrm>
          <a:prstGeom prst="rect">
            <a:avLst/>
          </a:prstGeom>
          <a:noFill/>
          <a:ln w="12700">
            <a:noFill/>
            <a:miter lim="800000"/>
            <a:headEnd/>
            <a:tailEnd/>
          </a:ln>
        </p:spPr>
        <p:txBody>
          <a:bodyPr lIns="0" tIns="0" rIns="0" bIns="0" anchor="b"/>
          <a:lstStyle/>
          <a:p>
            <a:pPr algn="l"/>
            <a:r>
              <a:rPr lang="zh-CN" altLang="en-US" sz="3400" b="1" dirty="0">
                <a:solidFill>
                  <a:schemeClr val="bg1"/>
                </a:solidFill>
                <a:latin typeface="Helvetica Neue" charset="0"/>
                <a:ea typeface="宋体" charset="-122"/>
                <a:sym typeface="Helvetica Neue" charset="0"/>
              </a:rPr>
              <a:t>领导的作用</a:t>
            </a:r>
          </a:p>
        </p:txBody>
      </p:sp>
      <p:sp>
        <p:nvSpPr>
          <p:cNvPr id="23573" name="AutoShape 21"/>
          <p:cNvSpPr>
            <a:spLocks/>
          </p:cNvSpPr>
          <p:nvPr/>
        </p:nvSpPr>
        <p:spPr bwMode="auto">
          <a:xfrm>
            <a:off x="4625578" y="2714625"/>
            <a:ext cx="964406" cy="848320"/>
          </a:xfrm>
          <a:prstGeom prst="rightArrow">
            <a:avLst>
              <a:gd name="adj1" fmla="val 32000"/>
              <a:gd name="adj2" fmla="val 46316"/>
            </a:avLst>
          </a:prstGeom>
          <a:solidFill>
            <a:srgbClr val="6293FE"/>
          </a:solidFill>
          <a:ln w="25400">
            <a:solidFill>
              <a:schemeClr val="tx1"/>
            </a:solidFill>
            <a:miter lim="800000"/>
            <a:headEnd/>
            <a:tailEnd/>
          </a:ln>
        </p:spPr>
        <p:txBody>
          <a:bodyPr lIns="0" tIns="0" rIns="0" bIns="0"/>
          <a:lstStyle/>
          <a:p>
            <a:endParaRPr lang="zh-CN" altLang="en-US">
              <a:ea typeface="宋体" charset="-122"/>
            </a:endParaRPr>
          </a:p>
        </p:txBody>
      </p:sp>
    </p:spTree>
  </p:cSld>
  <p:clrMapOvr>
    <a:masterClrMapping/>
  </p:clrMapOvr>
  <p:transition xmlns:p14="http://schemas.microsoft.com/office/powerpoint/2010/main" spd="med">
    <p:push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235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 grpId="0" autoUpdateAnimBg="0"/>
      <p:bldP spid="2357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1"/>
          <p:cNvSpPr>
            <a:spLocks noGrp="1"/>
          </p:cNvSpPr>
          <p:nvPr>
            <p:ph type="title"/>
          </p:nvPr>
        </p:nvSpPr>
        <p:spPr>
          <a:xfrm>
            <a:off x="539552" y="548680"/>
            <a:ext cx="8229600" cy="980728"/>
          </a:xfrm>
        </p:spPr>
        <p:txBody>
          <a:bodyPr/>
          <a:lstStyle/>
          <a:p>
            <a:pPr eaLnBrk="1" hangingPunct="1"/>
            <a:r>
              <a:rPr lang="en-US" altLang="zh-CN" dirty="0" smtClean="0">
                <a:ea typeface="宋体" pitchFamily="2" charset="-122"/>
              </a:rPr>
              <a:t>PM &amp; CPM </a:t>
            </a:r>
            <a:r>
              <a:rPr lang="zh-CN" altLang="en-US" dirty="0" smtClean="0">
                <a:ea typeface="宋体" pitchFamily="2" charset="-122"/>
              </a:rPr>
              <a:t>模型</a:t>
            </a:r>
            <a:endParaRPr lang="en-US" altLang="zh-CN" dirty="0" smtClean="0">
              <a:ea typeface="宋体" pitchFamily="2" charset="-122"/>
            </a:endParaRPr>
          </a:p>
        </p:txBody>
      </p:sp>
      <p:sp>
        <p:nvSpPr>
          <p:cNvPr id="37891" name="内容占位符 2"/>
          <p:cNvSpPr>
            <a:spLocks noGrp="1"/>
          </p:cNvSpPr>
          <p:nvPr>
            <p:ph idx="1"/>
          </p:nvPr>
        </p:nvSpPr>
        <p:spPr>
          <a:xfrm>
            <a:off x="395536" y="1628800"/>
            <a:ext cx="8013452" cy="3927326"/>
          </a:xfrm>
        </p:spPr>
        <p:txBody>
          <a:bodyPr/>
          <a:lstStyle/>
          <a:p>
            <a:pPr eaLnBrk="1" hangingPunct="1"/>
            <a:r>
              <a:rPr lang="en-US" altLang="zh-CN" sz="2800" dirty="0" smtClean="0"/>
              <a:t>PM</a:t>
            </a:r>
            <a:r>
              <a:rPr lang="zh-CN" altLang="en-US" sz="2800" dirty="0" smtClean="0"/>
              <a:t>是一个群体功能的概念，群体一般包括两个基本功能：</a:t>
            </a:r>
            <a:r>
              <a:rPr lang="en-US" altLang="zh-CN" sz="2800" dirty="0" smtClean="0"/>
              <a:t>P</a:t>
            </a:r>
            <a:r>
              <a:rPr lang="zh-CN" altLang="en-US" sz="2800" dirty="0" smtClean="0"/>
              <a:t>为工作绩效，是以群体达成目标和解决问题为目的的功能；</a:t>
            </a:r>
            <a:r>
              <a:rPr lang="en-US" altLang="zh-CN" sz="2800" dirty="0" smtClean="0"/>
              <a:t>M</a:t>
            </a:r>
            <a:r>
              <a:rPr lang="zh-CN" altLang="en-US" sz="2800" dirty="0" smtClean="0"/>
              <a:t>为团体维系，使保存群体自身和维持、强化群体过程的功能。</a:t>
            </a:r>
            <a:r>
              <a:rPr lang="en-US" altLang="zh-CN" sz="2800" dirty="0" smtClean="0"/>
              <a:t>P</a:t>
            </a:r>
            <a:r>
              <a:rPr lang="zh-CN" altLang="en-US" sz="2800" dirty="0" smtClean="0"/>
              <a:t>要求将员工的注意力引向目标，将问题明确化，制定工作程序；</a:t>
            </a:r>
            <a:r>
              <a:rPr lang="en-US" altLang="zh-CN" sz="2800" dirty="0" smtClean="0"/>
              <a:t>M</a:t>
            </a:r>
            <a:r>
              <a:rPr lang="zh-CN" altLang="en-US" sz="2800" dirty="0" smtClean="0"/>
              <a:t>功能要求领导者维持和谐的人际关系，了解员工需要，鼓励员工，促进成员的自觉和自主性。</a:t>
            </a:r>
            <a:endParaRPr lang="en-US" altLang="zh-CN" sz="2800" dirty="0" smtClean="0"/>
          </a:p>
          <a:p>
            <a:pPr eaLnBrk="1" hangingPunct="1"/>
            <a:r>
              <a:rPr lang="zh-CN" altLang="en-US" sz="2800" dirty="0" smtClean="0"/>
              <a:t>有些学者提出了中国领导行为评价的</a:t>
            </a:r>
            <a:r>
              <a:rPr lang="en-US" altLang="zh-CN" sz="2800" dirty="0" smtClean="0"/>
              <a:t>CPM</a:t>
            </a:r>
            <a:r>
              <a:rPr lang="zh-CN" altLang="en-US" sz="2800" dirty="0" smtClean="0"/>
              <a:t>模型，其中</a:t>
            </a:r>
            <a:r>
              <a:rPr lang="en-US" altLang="zh-CN" sz="2800" dirty="0" smtClean="0"/>
              <a:t>C</a:t>
            </a:r>
            <a:r>
              <a:rPr lang="zh-CN" altLang="en-US" sz="2800" dirty="0" smtClean="0"/>
              <a:t>因素是品德因素。</a:t>
            </a:r>
          </a:p>
        </p:txBody>
      </p:sp>
    </p:spTree>
    <p:extLst>
      <p:ext uri="{BB962C8B-B14F-4D97-AF65-F5344CB8AC3E}">
        <p14:creationId xmlns:p14="http://schemas.microsoft.com/office/powerpoint/2010/main" val="73972449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标题 1"/>
          <p:cNvSpPr>
            <a:spLocks noGrp="1"/>
          </p:cNvSpPr>
          <p:nvPr>
            <p:ph type="title"/>
          </p:nvPr>
        </p:nvSpPr>
        <p:spPr>
          <a:xfrm>
            <a:off x="755576" y="404664"/>
            <a:ext cx="8101013" cy="900113"/>
          </a:xfrm>
        </p:spPr>
        <p:txBody>
          <a:bodyPr/>
          <a:lstStyle/>
          <a:p>
            <a:pPr eaLnBrk="1" hangingPunct="1"/>
            <a:r>
              <a:rPr lang="zh-CN" altLang="en-US" dirty="0" smtClean="0"/>
              <a:t>家长式领导</a:t>
            </a:r>
            <a:endParaRPr lang="zh-CN" altLang="en-US" dirty="0" smtClean="0">
              <a:ea typeface="宋体" pitchFamily="2" charset="-122"/>
            </a:endParaRPr>
          </a:p>
        </p:txBody>
      </p:sp>
      <p:sp>
        <p:nvSpPr>
          <p:cNvPr id="38915" name="内容占位符 2"/>
          <p:cNvSpPr>
            <a:spLocks noGrp="1"/>
          </p:cNvSpPr>
          <p:nvPr>
            <p:ph idx="1"/>
          </p:nvPr>
        </p:nvSpPr>
        <p:spPr>
          <a:xfrm>
            <a:off x="250825" y="1479004"/>
            <a:ext cx="8229600" cy="4686300"/>
          </a:xfrm>
        </p:spPr>
        <p:txBody>
          <a:bodyPr/>
          <a:lstStyle/>
          <a:p>
            <a:pPr eaLnBrk="1" hangingPunct="1"/>
            <a:r>
              <a:rPr lang="zh-CN" altLang="en-US" sz="2800" dirty="0" smtClean="0"/>
              <a:t>家长式领导是基于中国传统文化而有别于西方领导理论的本土领导理论，广泛存在于各种类型的华人组织中，使中华文化下组织的普遍特征。</a:t>
            </a:r>
            <a:endParaRPr lang="en-US" altLang="zh-CN" sz="2800" dirty="0" smtClean="0"/>
          </a:p>
          <a:p>
            <a:pPr eaLnBrk="1" hangingPunct="1"/>
            <a:r>
              <a:rPr lang="zh-CN" altLang="en-US" sz="2800" dirty="0" smtClean="0"/>
              <a:t>定义：在一种人治的氛围下，显现出严明的纪律与权威，父亲般的仁慈及道德的廉洁性的领导方式。</a:t>
            </a:r>
            <a:endParaRPr lang="en-US" altLang="zh-CN" sz="2800" dirty="0" smtClean="0"/>
          </a:p>
          <a:p>
            <a:pPr eaLnBrk="1" hangingPunct="1"/>
            <a:r>
              <a:rPr lang="zh-CN" altLang="en-US" sz="2800" dirty="0" smtClean="0"/>
              <a:t>三个维度：权威领导、仁慈领导和德行领导；与其相对应的员工行为包括敬畏顺从、感恩图报和认同效法。</a:t>
            </a:r>
            <a:endParaRPr lang="en-US" altLang="zh-CN" sz="2800" dirty="0" smtClean="0"/>
          </a:p>
          <a:p>
            <a:pPr eaLnBrk="1" hangingPunct="1"/>
            <a:endParaRPr lang="en-US" altLang="zh-CN" sz="2800" dirty="0" smtClean="0"/>
          </a:p>
        </p:txBody>
      </p:sp>
    </p:spTree>
    <p:extLst>
      <p:ext uri="{BB962C8B-B14F-4D97-AF65-F5344CB8AC3E}">
        <p14:creationId xmlns:p14="http://schemas.microsoft.com/office/powerpoint/2010/main" val="68185046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1"/>
          <p:cNvSpPr>
            <a:spLocks noGrp="1"/>
          </p:cNvSpPr>
          <p:nvPr>
            <p:ph type="title"/>
          </p:nvPr>
        </p:nvSpPr>
        <p:spPr>
          <a:xfrm>
            <a:off x="662880" y="413792"/>
            <a:ext cx="8229600" cy="1143000"/>
          </a:xfrm>
        </p:spPr>
        <p:txBody>
          <a:bodyPr/>
          <a:lstStyle/>
          <a:p>
            <a:pPr algn="l" eaLnBrk="1" hangingPunct="1"/>
            <a:r>
              <a:rPr lang="zh-CN" altLang="en-US" b="1" dirty="0" smtClean="0"/>
              <a:t>家长式领导</a:t>
            </a:r>
          </a:p>
        </p:txBody>
      </p:sp>
      <p:sp>
        <p:nvSpPr>
          <p:cNvPr id="39939" name="内容占位符 4"/>
          <p:cNvSpPr>
            <a:spLocks noGrp="1"/>
          </p:cNvSpPr>
          <p:nvPr>
            <p:ph sz="quarter" idx="2"/>
          </p:nvPr>
        </p:nvSpPr>
        <p:spPr>
          <a:xfrm>
            <a:off x="457200" y="1905000"/>
            <a:ext cx="4040188" cy="3951288"/>
          </a:xfrm>
        </p:spPr>
        <p:txBody>
          <a:bodyPr/>
          <a:lstStyle/>
          <a:p>
            <a:pPr eaLnBrk="1" hangingPunct="1"/>
            <a:r>
              <a:rPr lang="zh-CN" altLang="en-US" sz="2600" smtClean="0"/>
              <a:t>权威领导：</a:t>
            </a:r>
            <a:endParaRPr lang="en-US" altLang="zh-CN" sz="2600" smtClean="0"/>
          </a:p>
          <a:p>
            <a:pPr lvl="1" eaLnBrk="1" hangingPunct="1"/>
            <a:r>
              <a:rPr lang="zh-CN" altLang="en-US" sz="2200" smtClean="0"/>
              <a:t>包括专权作风、贬损部属能力、形象整饰与教诲行为</a:t>
            </a:r>
            <a:endParaRPr lang="en-US" altLang="zh-CN" sz="2200" smtClean="0"/>
          </a:p>
          <a:p>
            <a:pPr eaLnBrk="1" hangingPunct="1"/>
            <a:r>
              <a:rPr lang="zh-CN" altLang="en-US" sz="2600" smtClean="0"/>
              <a:t>德行领导：</a:t>
            </a:r>
            <a:endParaRPr lang="en-US" altLang="zh-CN" sz="2600" smtClean="0"/>
          </a:p>
          <a:p>
            <a:pPr lvl="1" eaLnBrk="1" hangingPunct="1"/>
            <a:r>
              <a:rPr lang="zh-CN" altLang="en-US" sz="2200" smtClean="0"/>
              <a:t>公私分明、以身作则</a:t>
            </a:r>
            <a:endParaRPr lang="en-US" altLang="zh-CN" sz="2200" smtClean="0"/>
          </a:p>
          <a:p>
            <a:pPr eaLnBrk="1" hangingPunct="1"/>
            <a:endParaRPr lang="zh-CN" altLang="en-US" sz="2600" smtClean="0"/>
          </a:p>
          <a:p>
            <a:pPr eaLnBrk="1" hangingPunct="1"/>
            <a:r>
              <a:rPr lang="zh-CN" altLang="en-US" sz="2600" smtClean="0"/>
              <a:t>仁慈领导：</a:t>
            </a:r>
            <a:endParaRPr lang="en-US" altLang="zh-CN" sz="2600" smtClean="0"/>
          </a:p>
          <a:p>
            <a:pPr lvl="1" eaLnBrk="1" hangingPunct="1"/>
            <a:r>
              <a:rPr lang="zh-CN" altLang="en-US" sz="2200" smtClean="0"/>
              <a:t>个别照顾和维护下属面子</a:t>
            </a:r>
          </a:p>
        </p:txBody>
      </p:sp>
      <p:sp>
        <p:nvSpPr>
          <p:cNvPr id="39940" name="内容占位符 5"/>
          <p:cNvSpPr>
            <a:spLocks noGrp="1"/>
          </p:cNvSpPr>
          <p:nvPr>
            <p:ph sz="quarter" idx="4"/>
          </p:nvPr>
        </p:nvSpPr>
        <p:spPr>
          <a:xfrm>
            <a:off x="4645025" y="1905000"/>
            <a:ext cx="4041775" cy="3951288"/>
          </a:xfrm>
        </p:spPr>
        <p:txBody>
          <a:bodyPr/>
          <a:lstStyle/>
          <a:p>
            <a:pPr eaLnBrk="1" hangingPunct="1"/>
            <a:r>
              <a:rPr lang="zh-CN" altLang="en-US" sz="2600" smtClean="0"/>
              <a:t>权威领导的下属：</a:t>
            </a:r>
            <a:endParaRPr lang="en-US" altLang="zh-CN" sz="2600" smtClean="0"/>
          </a:p>
          <a:p>
            <a:pPr lvl="1" eaLnBrk="1" hangingPunct="1"/>
            <a:r>
              <a:rPr lang="zh-CN" altLang="en-US" sz="2200" smtClean="0"/>
              <a:t>依赖和顺从</a:t>
            </a:r>
            <a:endParaRPr lang="en-US" altLang="zh-CN" sz="2200" smtClean="0"/>
          </a:p>
          <a:p>
            <a:pPr lvl="1" eaLnBrk="1" hangingPunct="1"/>
            <a:endParaRPr lang="en-US" altLang="zh-CN" sz="2200" smtClean="0"/>
          </a:p>
          <a:p>
            <a:pPr lvl="1" eaLnBrk="1" hangingPunct="1"/>
            <a:endParaRPr lang="en-US" altLang="zh-CN" sz="2200" smtClean="0"/>
          </a:p>
          <a:p>
            <a:pPr eaLnBrk="1" hangingPunct="1"/>
            <a:r>
              <a:rPr lang="zh-CN" altLang="en-US" sz="2600" smtClean="0"/>
              <a:t>德行领导的下属</a:t>
            </a:r>
            <a:endParaRPr lang="en-US" altLang="zh-CN" sz="2600" smtClean="0"/>
          </a:p>
          <a:p>
            <a:pPr lvl="1" eaLnBrk="1" hangingPunct="1"/>
            <a:r>
              <a:rPr lang="zh-CN" altLang="en-US" sz="2200" smtClean="0"/>
              <a:t>对领导的尊敬和认同</a:t>
            </a:r>
            <a:endParaRPr lang="en-US" altLang="zh-CN" sz="2200" smtClean="0"/>
          </a:p>
          <a:p>
            <a:pPr lvl="1" eaLnBrk="1" hangingPunct="1"/>
            <a:endParaRPr lang="en-US" altLang="zh-CN" sz="2200" smtClean="0"/>
          </a:p>
          <a:p>
            <a:pPr eaLnBrk="1" hangingPunct="1"/>
            <a:r>
              <a:rPr lang="zh-CN" altLang="en-US" sz="2600" smtClean="0"/>
              <a:t>仁慈领导的下属</a:t>
            </a:r>
            <a:endParaRPr lang="en-US" altLang="zh-CN" sz="2600" smtClean="0"/>
          </a:p>
          <a:p>
            <a:pPr lvl="1" eaLnBrk="1" hangingPunct="1"/>
            <a:r>
              <a:rPr lang="zh-CN" altLang="en-US" sz="2200" smtClean="0"/>
              <a:t>下属对领导的感恩和图报</a:t>
            </a:r>
            <a:endParaRPr lang="en-US" altLang="zh-CN" sz="2200" smtClean="0"/>
          </a:p>
          <a:p>
            <a:pPr eaLnBrk="1" hangingPunct="1"/>
            <a:endParaRPr lang="en-US" altLang="zh-CN" sz="2600" smtClean="0"/>
          </a:p>
          <a:p>
            <a:pPr eaLnBrk="1" hangingPunct="1"/>
            <a:endParaRPr lang="zh-CN" altLang="en-US" sz="2600" smtClean="0"/>
          </a:p>
          <a:p>
            <a:pPr eaLnBrk="1" hangingPunct="1"/>
            <a:endParaRPr lang="en-US" altLang="zh-CN" sz="2600" smtClean="0"/>
          </a:p>
        </p:txBody>
      </p:sp>
    </p:spTree>
    <p:extLst>
      <p:ext uri="{BB962C8B-B14F-4D97-AF65-F5344CB8AC3E}">
        <p14:creationId xmlns:p14="http://schemas.microsoft.com/office/powerpoint/2010/main" val="297625492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
          <p:cNvSpPr>
            <a:spLocks noGrp="1"/>
          </p:cNvSpPr>
          <p:nvPr>
            <p:ph type="title"/>
          </p:nvPr>
        </p:nvSpPr>
        <p:spPr>
          <a:xfrm>
            <a:off x="755576" y="692696"/>
            <a:ext cx="5976937" cy="576262"/>
          </a:xfrm>
        </p:spPr>
        <p:txBody>
          <a:bodyPr/>
          <a:lstStyle/>
          <a:p>
            <a:pPr eaLnBrk="1" hangingPunct="1"/>
            <a:r>
              <a:rPr lang="zh-CN" altLang="en-US" dirty="0" smtClean="0"/>
              <a:t>家长式领导</a:t>
            </a:r>
            <a:endParaRPr lang="zh-CN" altLang="en-US" dirty="0" smtClean="0">
              <a:ea typeface="宋体" pitchFamily="2" charset="-122"/>
            </a:endParaRPr>
          </a:p>
        </p:txBody>
      </p:sp>
      <p:sp>
        <p:nvSpPr>
          <p:cNvPr id="40963" name="内容占位符 2"/>
          <p:cNvSpPr>
            <a:spLocks noGrp="1"/>
          </p:cNvSpPr>
          <p:nvPr>
            <p:ph idx="1"/>
          </p:nvPr>
        </p:nvSpPr>
        <p:spPr>
          <a:xfrm>
            <a:off x="685800" y="1556792"/>
            <a:ext cx="7772400" cy="4114800"/>
          </a:xfrm>
        </p:spPr>
        <p:txBody>
          <a:bodyPr/>
          <a:lstStyle/>
          <a:p>
            <a:pPr eaLnBrk="1" hangingPunct="1"/>
            <a:r>
              <a:rPr lang="zh-CN" altLang="en-US" sz="2800" dirty="0" smtClean="0"/>
              <a:t>具有浓厚的人治色彩，把部属分成自己人和外人：</a:t>
            </a:r>
            <a:endParaRPr lang="en-US" altLang="zh-CN" sz="2800" dirty="0" smtClean="0"/>
          </a:p>
          <a:p>
            <a:pPr eaLnBrk="1" hangingPunct="1"/>
            <a:r>
              <a:rPr lang="zh-CN" altLang="en-US" sz="2800" dirty="0" smtClean="0"/>
              <a:t>分类标准：</a:t>
            </a:r>
            <a:endParaRPr lang="en-US" altLang="zh-CN" sz="2800" dirty="0" smtClean="0"/>
          </a:p>
          <a:p>
            <a:pPr lvl="1" eaLnBrk="1" hangingPunct="1"/>
            <a:r>
              <a:rPr lang="zh-CN" altLang="en-US" sz="2400" dirty="0" smtClean="0"/>
              <a:t>忠诚（核心）</a:t>
            </a:r>
            <a:endParaRPr lang="en-US" altLang="zh-CN" sz="2400" dirty="0" smtClean="0"/>
          </a:p>
          <a:p>
            <a:pPr lvl="1" eaLnBrk="1" hangingPunct="1"/>
            <a:r>
              <a:rPr lang="zh-CN" altLang="en-US" sz="2400" dirty="0" smtClean="0"/>
              <a:t>才能</a:t>
            </a:r>
            <a:endParaRPr lang="en-US" altLang="zh-CN" sz="2400" dirty="0" smtClean="0"/>
          </a:p>
          <a:p>
            <a:pPr lvl="1" eaLnBrk="1" hangingPunct="1"/>
            <a:r>
              <a:rPr lang="zh-CN" altLang="en-US" sz="2400" dirty="0" smtClean="0"/>
              <a:t>关系</a:t>
            </a:r>
            <a:endParaRPr lang="en-US" altLang="zh-CN" sz="2400" dirty="0" smtClean="0"/>
          </a:p>
          <a:p>
            <a:pPr eaLnBrk="1" hangingPunct="1"/>
            <a:r>
              <a:rPr lang="zh-CN" altLang="en-US" sz="2800" dirty="0" smtClean="0"/>
              <a:t>领导者对自己人较少权威领导而较多仁慈领导，对外人则相反</a:t>
            </a:r>
            <a:endParaRPr lang="en-US" altLang="zh-CN" sz="2800" dirty="0" smtClean="0"/>
          </a:p>
          <a:p>
            <a:pPr eaLnBrk="1" hangingPunct="1">
              <a:buFont typeface="Wingdings 2" pitchFamily="18" charset="2"/>
              <a:buNone/>
            </a:pPr>
            <a:endParaRPr lang="en-US" altLang="zh-CN" sz="2800" dirty="0" smtClean="0"/>
          </a:p>
        </p:txBody>
      </p:sp>
    </p:spTree>
    <p:extLst>
      <p:ext uri="{BB962C8B-B14F-4D97-AF65-F5344CB8AC3E}">
        <p14:creationId xmlns:p14="http://schemas.microsoft.com/office/powerpoint/2010/main" val="4090300026"/>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3568" y="476672"/>
            <a:ext cx="7239000" cy="825500"/>
          </a:xfrm>
        </p:spPr>
        <p:txBody>
          <a:bodyPr/>
          <a:lstStyle/>
          <a:p>
            <a:pPr eaLnBrk="1" hangingPunct="1"/>
            <a:r>
              <a:rPr lang="zh-CN" altLang="en-US" dirty="0" smtClean="0"/>
              <a:t>权变的领导理论</a:t>
            </a:r>
            <a:endParaRPr lang="zh-CN" altLang="en-US" dirty="0" smtClean="0">
              <a:ea typeface="宋体" pitchFamily="2" charset="-122"/>
            </a:endParaRPr>
          </a:p>
        </p:txBody>
      </p:sp>
      <p:sp>
        <p:nvSpPr>
          <p:cNvPr id="41987" name="Rectangle 3"/>
          <p:cNvSpPr>
            <a:spLocks noGrp="1" noChangeArrowheads="1"/>
          </p:cNvSpPr>
          <p:nvPr>
            <p:ph idx="1"/>
          </p:nvPr>
        </p:nvSpPr>
        <p:spPr>
          <a:xfrm>
            <a:off x="457200" y="1628800"/>
            <a:ext cx="8229600" cy="4389437"/>
          </a:xfrm>
        </p:spPr>
        <p:txBody>
          <a:bodyPr/>
          <a:lstStyle/>
          <a:p>
            <a:pPr eaLnBrk="1" hangingPunct="1">
              <a:spcBef>
                <a:spcPct val="35000"/>
              </a:spcBef>
            </a:pPr>
            <a:r>
              <a:rPr lang="en-US" altLang="zh-CN" sz="2800" dirty="0" smtClean="0"/>
              <a:t>The Fiedler Model </a:t>
            </a:r>
          </a:p>
          <a:p>
            <a:pPr lvl="1" eaLnBrk="1" hangingPunct="1">
              <a:spcBef>
                <a:spcPct val="35000"/>
              </a:spcBef>
            </a:pPr>
            <a:r>
              <a:rPr lang="zh-CN" altLang="en-US" sz="2400" dirty="0" smtClean="0"/>
              <a:t>有效的群体绩效取决于两个方面的恰当匹配：其一是与下属发生相互作用的领导者风格；其二是领导者能够控制和影响情境的程度</a:t>
            </a:r>
            <a:endParaRPr lang="en-US" altLang="zh-CN" sz="2400" dirty="0" smtClean="0"/>
          </a:p>
          <a:p>
            <a:pPr lvl="1" eaLnBrk="1" hangingPunct="1">
              <a:spcBef>
                <a:spcPct val="35000"/>
              </a:spcBef>
            </a:pPr>
            <a:r>
              <a:rPr lang="zh-CN" altLang="en-US" sz="2400" dirty="0" smtClean="0"/>
              <a:t>假设：</a:t>
            </a:r>
          </a:p>
          <a:p>
            <a:pPr lvl="2" eaLnBrk="1" hangingPunct="1">
              <a:spcBef>
                <a:spcPct val="35000"/>
              </a:spcBef>
            </a:pPr>
            <a:r>
              <a:rPr lang="zh-CN" altLang="en-US" sz="2000" dirty="0" smtClean="0"/>
              <a:t>在不同类型的情境中，总有某种领导风格最有效</a:t>
            </a:r>
            <a:endParaRPr lang="en-US" altLang="zh-CN" sz="2000" dirty="0" smtClean="0"/>
          </a:p>
          <a:p>
            <a:pPr lvl="3" eaLnBrk="1" hangingPunct="1">
              <a:spcBef>
                <a:spcPct val="35000"/>
              </a:spcBef>
            </a:pPr>
            <a:r>
              <a:rPr lang="zh-CN" altLang="en-US" sz="2400" dirty="0" smtClean="0"/>
              <a:t>领导并不会改变他的领导风格</a:t>
            </a:r>
            <a:endParaRPr lang="en-US" altLang="zh-CN" sz="2400" dirty="0" smtClean="0"/>
          </a:p>
          <a:p>
            <a:pPr lvl="3" eaLnBrk="1" hangingPunct="1">
              <a:spcBef>
                <a:spcPct val="35000"/>
              </a:spcBef>
            </a:pPr>
            <a:r>
              <a:rPr lang="zh-CN" altLang="en-US" sz="2400" dirty="0" smtClean="0"/>
              <a:t>让领导与情境相匹配或者改变情景让他适应领导是很重要的</a:t>
            </a:r>
          </a:p>
        </p:txBody>
      </p:sp>
    </p:spTree>
    <p:extLst>
      <p:ext uri="{BB962C8B-B14F-4D97-AF65-F5344CB8AC3E}">
        <p14:creationId xmlns:p14="http://schemas.microsoft.com/office/powerpoint/2010/main" val="2646002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539552" y="404664"/>
            <a:ext cx="7239000" cy="1143001"/>
          </a:xfrm>
        </p:spPr>
        <p:txBody>
          <a:bodyPr/>
          <a:lstStyle/>
          <a:p>
            <a:pPr eaLnBrk="1" hangingPunct="1"/>
            <a:r>
              <a:rPr lang="zh-CN" altLang="en-US" sz="3600" dirty="0" smtClean="0"/>
              <a:t>权变的领导理论</a:t>
            </a:r>
            <a:endParaRPr lang="zh-CN" altLang="en-US" sz="3600" dirty="0" smtClean="0">
              <a:ea typeface="宋体" pitchFamily="2" charset="-122"/>
            </a:endParaRPr>
          </a:p>
        </p:txBody>
      </p:sp>
      <p:sp>
        <p:nvSpPr>
          <p:cNvPr id="43011" name="Rectangle 3"/>
          <p:cNvSpPr>
            <a:spLocks noGrp="1" noChangeArrowheads="1"/>
          </p:cNvSpPr>
          <p:nvPr>
            <p:ph idx="1"/>
          </p:nvPr>
        </p:nvSpPr>
        <p:spPr>
          <a:xfrm>
            <a:off x="457200" y="1700808"/>
            <a:ext cx="8229600" cy="4389438"/>
          </a:xfrm>
        </p:spPr>
        <p:txBody>
          <a:bodyPr/>
          <a:lstStyle/>
          <a:p>
            <a:pPr eaLnBrk="1" hangingPunct="1">
              <a:spcBef>
                <a:spcPct val="30000"/>
              </a:spcBef>
            </a:pPr>
            <a:r>
              <a:rPr lang="en-US" altLang="zh-CN" sz="2400" dirty="0" smtClean="0"/>
              <a:t>The Fiedler Model</a:t>
            </a:r>
          </a:p>
          <a:p>
            <a:pPr lvl="1" eaLnBrk="1" hangingPunct="1">
              <a:spcBef>
                <a:spcPct val="30000"/>
              </a:spcBef>
            </a:pPr>
            <a:r>
              <a:rPr lang="zh-CN" altLang="en-US" sz="2400" dirty="0" smtClean="0"/>
              <a:t>为了测量领导者的风格，开发了</a:t>
            </a:r>
            <a:r>
              <a:rPr lang="en-US" altLang="zh-CN" sz="2400" dirty="0" smtClean="0"/>
              <a:t>Least-preferred co-worker (LPC) questionnaire</a:t>
            </a:r>
          </a:p>
          <a:p>
            <a:pPr lvl="2" eaLnBrk="1" hangingPunct="1">
              <a:spcBef>
                <a:spcPct val="30000"/>
              </a:spcBef>
            </a:pPr>
            <a:r>
              <a:rPr lang="en-US" altLang="zh-CN" sz="1800" dirty="0" smtClean="0"/>
              <a:t>Determines leadership style by measuring responses to 18 pairs of contrasting adjectives.</a:t>
            </a:r>
          </a:p>
          <a:p>
            <a:pPr lvl="3" eaLnBrk="1" hangingPunct="1">
              <a:spcBef>
                <a:spcPct val="30000"/>
              </a:spcBef>
            </a:pPr>
            <a:r>
              <a:rPr lang="en-US" altLang="zh-CN" dirty="0" smtClean="0"/>
              <a:t>High score</a:t>
            </a:r>
            <a:r>
              <a:rPr lang="zh-CN" altLang="en-US" dirty="0" smtClean="0"/>
              <a:t> </a:t>
            </a:r>
            <a:r>
              <a:rPr lang="en-US" altLang="zh-CN" dirty="0" smtClean="0"/>
              <a:t>leader: a relationship-oriented leadership style</a:t>
            </a:r>
          </a:p>
          <a:p>
            <a:pPr lvl="3" eaLnBrk="1" hangingPunct="1">
              <a:spcBef>
                <a:spcPct val="30000"/>
              </a:spcBef>
            </a:pPr>
            <a:r>
              <a:rPr lang="en-US" altLang="zh-CN" dirty="0" smtClean="0"/>
              <a:t>Low score leader: a task-oriented leadership style</a:t>
            </a:r>
          </a:p>
          <a:p>
            <a:pPr lvl="1" eaLnBrk="1" hangingPunct="1">
              <a:spcBef>
                <a:spcPct val="30000"/>
              </a:spcBef>
            </a:pPr>
            <a:r>
              <a:rPr lang="zh-CN" altLang="en-US" sz="2400" dirty="0" smtClean="0"/>
              <a:t>确定情境因素的三项权变维度</a:t>
            </a:r>
            <a:endParaRPr lang="en-US" altLang="zh-CN" sz="2400" dirty="0" smtClean="0"/>
          </a:p>
          <a:p>
            <a:pPr lvl="2" eaLnBrk="1" hangingPunct="1">
              <a:spcBef>
                <a:spcPct val="30000"/>
              </a:spcBef>
            </a:pPr>
            <a:r>
              <a:rPr lang="en-US" altLang="zh-CN" sz="1800" dirty="0" smtClean="0"/>
              <a:t>Leader-member relations</a:t>
            </a:r>
            <a:r>
              <a:rPr lang="zh-CN" altLang="en-US" sz="1800" dirty="0" smtClean="0"/>
              <a:t> 领导</a:t>
            </a:r>
            <a:r>
              <a:rPr lang="en-US" altLang="zh-CN" sz="1800" dirty="0" smtClean="0"/>
              <a:t>-</a:t>
            </a:r>
            <a:r>
              <a:rPr lang="zh-CN" altLang="en-US" sz="1800" dirty="0" smtClean="0"/>
              <a:t>成员关系</a:t>
            </a:r>
          </a:p>
          <a:p>
            <a:pPr lvl="2" eaLnBrk="1" hangingPunct="1">
              <a:spcBef>
                <a:spcPct val="30000"/>
              </a:spcBef>
            </a:pPr>
            <a:r>
              <a:rPr lang="en-US" altLang="zh-CN" sz="1800" dirty="0" smtClean="0"/>
              <a:t>Task structure</a:t>
            </a:r>
            <a:r>
              <a:rPr lang="zh-CN" altLang="en-US" sz="1800" dirty="0" smtClean="0"/>
              <a:t> 任务结构</a:t>
            </a:r>
          </a:p>
          <a:p>
            <a:pPr lvl="2" eaLnBrk="1" hangingPunct="1">
              <a:spcBef>
                <a:spcPct val="30000"/>
              </a:spcBef>
            </a:pPr>
            <a:r>
              <a:rPr lang="en-US" altLang="zh-CN" sz="1800" dirty="0" smtClean="0"/>
              <a:t>Position power</a:t>
            </a:r>
            <a:r>
              <a:rPr lang="zh-CN" altLang="en-US" sz="1800" dirty="0" smtClean="0"/>
              <a:t> 职位权力</a:t>
            </a:r>
          </a:p>
        </p:txBody>
      </p:sp>
    </p:spTree>
    <p:extLst>
      <p:ext uri="{BB962C8B-B14F-4D97-AF65-F5344CB8AC3E}">
        <p14:creationId xmlns:p14="http://schemas.microsoft.com/office/powerpoint/2010/main" val="691870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1"/>
          <p:cNvSpPr>
            <a:spLocks noGrp="1"/>
          </p:cNvSpPr>
          <p:nvPr>
            <p:ph type="title"/>
          </p:nvPr>
        </p:nvSpPr>
        <p:spPr>
          <a:xfrm>
            <a:off x="457200" y="548680"/>
            <a:ext cx="8229600" cy="908720"/>
          </a:xfrm>
        </p:spPr>
        <p:txBody>
          <a:bodyPr/>
          <a:lstStyle/>
          <a:p>
            <a:pPr eaLnBrk="1" hangingPunct="1"/>
            <a:r>
              <a:rPr lang="zh-CN" altLang="en-US" dirty="0" smtClean="0"/>
              <a:t>权变的领导理论</a:t>
            </a:r>
            <a:endParaRPr lang="zh-CN" altLang="en-US" dirty="0" smtClean="0">
              <a:ea typeface="宋体" pitchFamily="2" charset="-122"/>
            </a:endParaRPr>
          </a:p>
        </p:txBody>
      </p:sp>
      <p:sp>
        <p:nvSpPr>
          <p:cNvPr id="44035" name="内容占位符 2"/>
          <p:cNvSpPr>
            <a:spLocks noGrp="1"/>
          </p:cNvSpPr>
          <p:nvPr>
            <p:ph idx="1"/>
          </p:nvPr>
        </p:nvSpPr>
        <p:spPr>
          <a:xfrm>
            <a:off x="179512" y="1556792"/>
            <a:ext cx="8382000" cy="4389437"/>
          </a:xfrm>
        </p:spPr>
        <p:txBody>
          <a:bodyPr/>
          <a:lstStyle/>
          <a:p>
            <a:pPr eaLnBrk="1" hangingPunct="1"/>
            <a:r>
              <a:rPr lang="en-US" altLang="zh-CN" sz="2800" dirty="0" smtClean="0"/>
              <a:t>The Fiedler Model </a:t>
            </a:r>
          </a:p>
          <a:p>
            <a:pPr lvl="1" eaLnBrk="1" hangingPunct="1"/>
            <a:r>
              <a:rPr lang="zh-CN" altLang="en-US" dirty="0" smtClean="0"/>
              <a:t>领导风格与情境的匹配：</a:t>
            </a:r>
            <a:endParaRPr lang="en-US" altLang="zh-CN" dirty="0" smtClean="0"/>
          </a:p>
          <a:p>
            <a:pPr lvl="1" eaLnBrk="1" hangingPunct="1"/>
            <a:r>
              <a:rPr lang="zh-CN" altLang="en-US" dirty="0" smtClean="0"/>
              <a:t>当情境十分有利或十分不利时，任务导向的领导会更加有效</a:t>
            </a:r>
            <a:endParaRPr lang="en-US" altLang="zh-CN" dirty="0" smtClean="0"/>
          </a:p>
          <a:p>
            <a:pPr lvl="1" eaLnBrk="1" hangingPunct="1"/>
            <a:r>
              <a:rPr lang="zh-CN" altLang="en-US" dirty="0" smtClean="0"/>
              <a:t>当情境因素适中时，关系导向的领导者工作绩效更好</a:t>
            </a:r>
            <a:endParaRPr lang="en-US" altLang="zh-CN" dirty="0" smtClean="0"/>
          </a:p>
          <a:p>
            <a:pPr lvl="1" eaLnBrk="1" hangingPunct="1"/>
            <a:r>
              <a:rPr lang="zh-CN" altLang="en-US" dirty="0" smtClean="0"/>
              <a:t>在高控制和低控制的情境中，任务导向的领导者干得更好</a:t>
            </a:r>
            <a:endParaRPr lang="en-US" altLang="zh-CN" dirty="0" smtClean="0"/>
          </a:p>
          <a:p>
            <a:pPr lvl="1" eaLnBrk="1" hangingPunct="1"/>
            <a:r>
              <a:rPr lang="zh-CN" altLang="en-US" dirty="0" smtClean="0"/>
              <a:t>在中等控制的情境下，关系导向的领导干得更好</a:t>
            </a:r>
          </a:p>
          <a:p>
            <a:pPr eaLnBrk="1" hangingPunct="1"/>
            <a:endParaRPr lang="en-US" altLang="zh-CN" sz="2800" dirty="0" smtClean="0"/>
          </a:p>
        </p:txBody>
      </p:sp>
    </p:spTree>
    <p:extLst>
      <p:ext uri="{BB962C8B-B14F-4D97-AF65-F5344CB8AC3E}">
        <p14:creationId xmlns:p14="http://schemas.microsoft.com/office/powerpoint/2010/main" val="516175821"/>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1"/>
          <p:cNvSpPr>
            <a:spLocks noGrp="1"/>
          </p:cNvSpPr>
          <p:nvPr>
            <p:ph type="title"/>
          </p:nvPr>
        </p:nvSpPr>
        <p:spPr>
          <a:xfrm>
            <a:off x="539552" y="620688"/>
            <a:ext cx="6851650" cy="792162"/>
          </a:xfrm>
        </p:spPr>
        <p:txBody>
          <a:bodyPr/>
          <a:lstStyle/>
          <a:p>
            <a:pPr eaLnBrk="1" hangingPunct="1"/>
            <a:r>
              <a:rPr lang="zh-CN" altLang="en-US" sz="3600" dirty="0" smtClean="0"/>
              <a:t>情境领导理论</a:t>
            </a:r>
            <a:endParaRPr lang="zh-CN" altLang="en-US" sz="4400" dirty="0" smtClean="0">
              <a:ea typeface="宋体" pitchFamily="2" charset="-122"/>
            </a:endParaRPr>
          </a:p>
        </p:txBody>
      </p:sp>
      <p:sp>
        <p:nvSpPr>
          <p:cNvPr id="45059" name="内容占位符 2"/>
          <p:cNvSpPr>
            <a:spLocks noGrp="1"/>
          </p:cNvSpPr>
          <p:nvPr>
            <p:ph idx="1"/>
          </p:nvPr>
        </p:nvSpPr>
        <p:spPr>
          <a:xfrm>
            <a:off x="179512" y="1628800"/>
            <a:ext cx="7772400" cy="4114800"/>
          </a:xfrm>
        </p:spPr>
        <p:txBody>
          <a:bodyPr/>
          <a:lstStyle/>
          <a:p>
            <a:pPr eaLnBrk="1" hangingPunct="1"/>
            <a:r>
              <a:rPr lang="zh-CN" altLang="en-US" dirty="0" smtClean="0"/>
              <a:t>任务领导行为应该根据不同的情境而有所不同</a:t>
            </a:r>
            <a:endParaRPr lang="en-US" altLang="zh-CN" dirty="0" smtClean="0"/>
          </a:p>
          <a:p>
            <a:pPr eaLnBrk="1" hangingPunct="1"/>
            <a:endParaRPr lang="en-US" altLang="zh-CN" dirty="0" smtClean="0"/>
          </a:p>
          <a:p>
            <a:pPr eaLnBrk="1" hangingPunct="1"/>
            <a:r>
              <a:rPr lang="zh-CN" altLang="en-US" dirty="0" smtClean="0"/>
              <a:t>也认为领导风格由两个要素组成：任务导向和关系导向</a:t>
            </a:r>
          </a:p>
        </p:txBody>
      </p:sp>
      <p:pic>
        <p:nvPicPr>
          <p:cNvPr id="4506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4208463"/>
            <a:ext cx="4038600" cy="264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3293395"/>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539552" y="332656"/>
            <a:ext cx="7239000" cy="1143000"/>
          </a:xfrm>
        </p:spPr>
        <p:txBody>
          <a:bodyPr/>
          <a:lstStyle/>
          <a:p>
            <a:pPr eaLnBrk="1" hangingPunct="1"/>
            <a:r>
              <a:rPr lang="zh-CN" altLang="en-US" dirty="0" smtClean="0"/>
              <a:t>情境领导理论</a:t>
            </a:r>
            <a:endParaRPr lang="zh-CN" altLang="en-US" dirty="0" smtClean="0">
              <a:ea typeface="宋体" pitchFamily="2" charset="-122"/>
            </a:endParaRPr>
          </a:p>
        </p:txBody>
      </p:sp>
      <p:sp>
        <p:nvSpPr>
          <p:cNvPr id="46083" name="Rectangle 3"/>
          <p:cNvSpPr>
            <a:spLocks noGrp="1" noChangeArrowheads="1"/>
          </p:cNvSpPr>
          <p:nvPr>
            <p:ph idx="1"/>
          </p:nvPr>
        </p:nvSpPr>
        <p:spPr>
          <a:xfrm>
            <a:off x="684213" y="1474440"/>
            <a:ext cx="7772400" cy="4114800"/>
          </a:xfrm>
        </p:spPr>
        <p:txBody>
          <a:bodyPr/>
          <a:lstStyle/>
          <a:p>
            <a:pPr eaLnBrk="1" hangingPunct="1">
              <a:spcBef>
                <a:spcPct val="50000"/>
              </a:spcBef>
            </a:pPr>
            <a:r>
              <a:rPr lang="en-US" altLang="zh-CN" sz="2800" dirty="0" smtClean="0"/>
              <a:t>Hersey and Blanchard’s Situational Leadership Theory (SLT)</a:t>
            </a:r>
            <a:r>
              <a:rPr lang="zh-CN" altLang="en-US" sz="2800" dirty="0" smtClean="0"/>
              <a:t> 情境领导理论</a:t>
            </a:r>
          </a:p>
          <a:p>
            <a:pPr lvl="1" eaLnBrk="1" hangingPunct="1">
              <a:spcBef>
                <a:spcPct val="50000"/>
              </a:spcBef>
            </a:pPr>
            <a:r>
              <a:rPr lang="zh-CN" altLang="en-US" dirty="0" smtClean="0"/>
              <a:t>在任务行为和关系行为的基础上组合成四种领导风格</a:t>
            </a:r>
            <a:r>
              <a:rPr lang="en-US" altLang="zh-CN" dirty="0" smtClean="0"/>
              <a:t>:</a:t>
            </a:r>
          </a:p>
          <a:p>
            <a:pPr lvl="2" eaLnBrk="1" hangingPunct="1">
              <a:spcBef>
                <a:spcPct val="50000"/>
              </a:spcBef>
            </a:pPr>
            <a:r>
              <a:rPr lang="zh-CN" altLang="en-US" b="1" dirty="0" smtClean="0"/>
              <a:t>告知</a:t>
            </a:r>
            <a:r>
              <a:rPr lang="en-US" altLang="zh-CN" b="1" dirty="0" smtClean="0"/>
              <a:t>:</a:t>
            </a:r>
            <a:r>
              <a:rPr lang="en-US" altLang="zh-CN" dirty="0" smtClean="0"/>
              <a:t> </a:t>
            </a:r>
          </a:p>
          <a:p>
            <a:pPr lvl="2" eaLnBrk="1" hangingPunct="1">
              <a:spcBef>
                <a:spcPct val="50000"/>
              </a:spcBef>
            </a:pPr>
            <a:r>
              <a:rPr lang="zh-CN" altLang="en-US" b="1" dirty="0" smtClean="0"/>
              <a:t>推销</a:t>
            </a:r>
            <a:r>
              <a:rPr lang="en-US" altLang="zh-CN" b="1" dirty="0" smtClean="0"/>
              <a:t>:</a:t>
            </a:r>
            <a:endParaRPr lang="en-US" altLang="zh-CN" dirty="0" smtClean="0"/>
          </a:p>
          <a:p>
            <a:pPr lvl="2" eaLnBrk="1" hangingPunct="1">
              <a:spcBef>
                <a:spcPct val="50000"/>
              </a:spcBef>
            </a:pPr>
            <a:r>
              <a:rPr lang="zh-CN" altLang="en-US" b="1" dirty="0" smtClean="0"/>
              <a:t>参与</a:t>
            </a:r>
            <a:endParaRPr lang="en-US" altLang="zh-CN" dirty="0" smtClean="0"/>
          </a:p>
          <a:p>
            <a:pPr lvl="2" eaLnBrk="1" hangingPunct="1">
              <a:spcBef>
                <a:spcPct val="50000"/>
              </a:spcBef>
            </a:pPr>
            <a:r>
              <a:rPr lang="zh-CN" altLang="en-US" b="1" dirty="0" smtClean="0"/>
              <a:t>授权</a:t>
            </a:r>
            <a:r>
              <a:rPr lang="en-US" altLang="zh-CN" b="1" dirty="0" smtClean="0"/>
              <a:t>:</a:t>
            </a:r>
            <a:endParaRPr lang="en-US" altLang="zh-CN" dirty="0" smtClean="0"/>
          </a:p>
        </p:txBody>
      </p:sp>
    </p:spTree>
    <p:extLst>
      <p:ext uri="{BB962C8B-B14F-4D97-AF65-F5344CB8AC3E}">
        <p14:creationId xmlns:p14="http://schemas.microsoft.com/office/powerpoint/2010/main" val="3246170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标题 1"/>
          <p:cNvSpPr>
            <a:spLocks noGrp="1"/>
          </p:cNvSpPr>
          <p:nvPr>
            <p:ph type="title"/>
          </p:nvPr>
        </p:nvSpPr>
        <p:spPr>
          <a:xfrm>
            <a:off x="683568" y="620688"/>
            <a:ext cx="5976937" cy="576262"/>
          </a:xfrm>
        </p:spPr>
        <p:txBody>
          <a:bodyPr/>
          <a:lstStyle/>
          <a:p>
            <a:pPr eaLnBrk="1" hangingPunct="1"/>
            <a:r>
              <a:rPr lang="zh-CN" altLang="en-US" dirty="0" smtClean="0"/>
              <a:t>情境领导理论</a:t>
            </a:r>
            <a:endParaRPr lang="zh-CN" altLang="en-US" dirty="0" smtClean="0">
              <a:ea typeface="宋体" pitchFamily="2" charset="-122"/>
            </a:endParaRPr>
          </a:p>
        </p:txBody>
      </p:sp>
      <p:sp>
        <p:nvSpPr>
          <p:cNvPr id="47107" name="内容占位符 2"/>
          <p:cNvSpPr>
            <a:spLocks noGrp="1"/>
          </p:cNvSpPr>
          <p:nvPr>
            <p:ph idx="1"/>
          </p:nvPr>
        </p:nvSpPr>
        <p:spPr>
          <a:xfrm>
            <a:off x="684213" y="1546448"/>
            <a:ext cx="7772400" cy="4114800"/>
          </a:xfrm>
        </p:spPr>
        <p:txBody>
          <a:bodyPr/>
          <a:lstStyle/>
          <a:p>
            <a:pPr eaLnBrk="1" hangingPunct="1"/>
            <a:r>
              <a:rPr lang="zh-CN" altLang="en-US" sz="2800" dirty="0" smtClean="0"/>
              <a:t>要求领导针对下属的成熟度的不同，选择不同的领导风格</a:t>
            </a:r>
            <a:endParaRPr lang="en-US" altLang="zh-CN" sz="2800" dirty="0" smtClean="0"/>
          </a:p>
          <a:p>
            <a:pPr eaLnBrk="1" hangingPunct="1"/>
            <a:r>
              <a:rPr lang="zh-CN" altLang="en-US" sz="2800" dirty="0" smtClean="0"/>
              <a:t>低成熟度，指示型；中等成熟度，推销式和参与式；高成熟度，授权和信任</a:t>
            </a:r>
            <a:endParaRPr lang="en-US" altLang="zh-CN" sz="2800" dirty="0" smtClean="0"/>
          </a:p>
          <a:p>
            <a:pPr eaLnBrk="1" hangingPunct="1"/>
            <a:r>
              <a:rPr lang="zh-CN" altLang="en-US" sz="2800" dirty="0" smtClean="0"/>
              <a:t>强调：当下属成熟度越来越高时，领导者不但要不断降低对他们活动的控制，还有不断减少关系行为</a:t>
            </a:r>
            <a:endParaRPr lang="en-US" altLang="zh-CN" sz="2800" dirty="0" smtClean="0"/>
          </a:p>
          <a:p>
            <a:pPr eaLnBrk="1" hangingPunct="1"/>
            <a:r>
              <a:rPr lang="zh-CN" altLang="en-US" sz="2800" dirty="0" smtClean="0"/>
              <a:t>承认下属的重要性</a:t>
            </a:r>
            <a:endParaRPr lang="en-US" altLang="zh-CN" sz="2800" dirty="0" smtClean="0"/>
          </a:p>
          <a:p>
            <a:pPr eaLnBrk="1" hangingPunct="1"/>
            <a:endParaRPr lang="en-US" altLang="zh-CN" sz="2800" dirty="0" smtClean="0"/>
          </a:p>
        </p:txBody>
      </p:sp>
    </p:spTree>
    <p:extLst>
      <p:ext uri="{BB962C8B-B14F-4D97-AF65-F5344CB8AC3E}">
        <p14:creationId xmlns:p14="http://schemas.microsoft.com/office/powerpoint/2010/main" val="16371451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Grp="1" noChangeArrowheads="1"/>
          </p:cNvSpPr>
          <p:nvPr>
            <p:ph type="title"/>
          </p:nvPr>
        </p:nvSpPr>
        <p:spPr/>
        <p:txBody>
          <a:bodyPr/>
          <a:lstStyle/>
          <a:p>
            <a:pPr eaLnBrk="1" hangingPunct="1"/>
            <a:r>
              <a:rPr lang="zh-CN" altLang="en-US" smtClean="0">
                <a:ea typeface="宋体" charset="-122"/>
              </a:rPr>
              <a:t>领导的角色</a:t>
            </a:r>
          </a:p>
        </p:txBody>
      </p:sp>
      <p:sp>
        <p:nvSpPr>
          <p:cNvPr id="23555" name="AutoShape 2"/>
          <p:cNvSpPr>
            <a:spLocks/>
          </p:cNvSpPr>
          <p:nvPr/>
        </p:nvSpPr>
        <p:spPr bwMode="auto">
          <a:xfrm>
            <a:off x="1384102" y="1964531"/>
            <a:ext cx="4134445" cy="3161109"/>
          </a:xfrm>
          <a:prstGeom prst="rightArrow">
            <a:avLst>
              <a:gd name="adj1" fmla="val 79306"/>
              <a:gd name="adj2" fmla="val 32395"/>
            </a:avLst>
          </a:prstGeom>
          <a:gradFill rotWithShape="0">
            <a:gsLst>
              <a:gs pos="0">
                <a:srgbClr val="FFFFFF"/>
              </a:gs>
              <a:gs pos="100000">
                <a:srgbClr val="BBE0E3"/>
              </a:gs>
            </a:gsLst>
            <a:lin ang="0" scaled="1"/>
          </a:gradFill>
          <a:ln w="9525">
            <a:noFill/>
            <a:miter lim="800000"/>
            <a:headEnd/>
            <a:tailEnd/>
          </a:ln>
        </p:spPr>
        <p:txBody>
          <a:bodyPr lIns="0" tIns="0" rIns="0" bIns="0"/>
          <a:lstStyle/>
          <a:p>
            <a:endParaRPr lang="zh-CN" altLang="en-US">
              <a:ea typeface="宋体" charset="-122"/>
            </a:endParaRPr>
          </a:p>
        </p:txBody>
      </p:sp>
      <p:grpSp>
        <p:nvGrpSpPr>
          <p:cNvPr id="2" name="Group 5"/>
          <p:cNvGrpSpPr>
            <a:grpSpLocks/>
          </p:cNvGrpSpPr>
          <p:nvPr/>
        </p:nvGrpSpPr>
        <p:grpSpPr bwMode="auto">
          <a:xfrm>
            <a:off x="1651992" y="2393156"/>
            <a:ext cx="2839641" cy="696516"/>
            <a:chOff x="0" y="0"/>
            <a:chExt cx="2544" cy="624"/>
          </a:xfrm>
        </p:grpSpPr>
        <p:sp>
          <p:nvSpPr>
            <p:cNvPr id="23564" name="AutoShape 3"/>
            <p:cNvSpPr>
              <a:spLocks/>
            </p:cNvSpPr>
            <p:nvPr/>
          </p:nvSpPr>
          <p:spPr bwMode="auto">
            <a:xfrm>
              <a:off x="0" y="0"/>
              <a:ext cx="2544" cy="624"/>
            </a:xfrm>
            <a:prstGeom prst="roundRect">
              <a:avLst>
                <a:gd name="adj" fmla="val 9102"/>
              </a:avLst>
            </a:prstGeom>
            <a:gradFill rotWithShape="0">
              <a:gsLst>
                <a:gs pos="0">
                  <a:srgbClr val="333399"/>
                </a:gs>
                <a:gs pos="100000">
                  <a:srgbClr val="7171B8"/>
                </a:gs>
              </a:gsLst>
              <a:lin ang="5400000" scaled="1"/>
            </a:gradFill>
            <a:ln w="25400">
              <a:solidFill>
                <a:srgbClr val="FFFFFF"/>
              </a:solidFill>
              <a:round/>
              <a:headEnd/>
              <a:tailEnd/>
            </a:ln>
          </p:spPr>
          <p:txBody>
            <a:bodyPr lIns="0" tIns="0" rIns="0" bIns="0"/>
            <a:lstStyle/>
            <a:p>
              <a:endParaRPr lang="zh-CN" altLang="en-US">
                <a:ea typeface="宋体" charset="-122"/>
              </a:endParaRPr>
            </a:p>
          </p:txBody>
        </p:sp>
        <p:sp>
          <p:nvSpPr>
            <p:cNvPr id="23565" name="Rectangle 4"/>
            <p:cNvSpPr>
              <a:spLocks/>
            </p:cNvSpPr>
            <p:nvPr/>
          </p:nvSpPr>
          <p:spPr bwMode="auto">
            <a:xfrm>
              <a:off x="839" y="188"/>
              <a:ext cx="894" cy="248"/>
            </a:xfrm>
            <a:prstGeom prst="rect">
              <a:avLst/>
            </a:prstGeom>
            <a:noFill/>
            <a:ln w="12700">
              <a:noFill/>
              <a:miter lim="800000"/>
              <a:headEnd/>
              <a:tailEnd/>
            </a:ln>
          </p:spPr>
          <p:txBody>
            <a:bodyPr wrap="none" lIns="0" tIns="0" rIns="40040" bIns="0" anchor="ctr">
              <a:spAutoFit/>
            </a:bodyPr>
            <a:lstStyle/>
            <a:p>
              <a:pPr marL="27905"/>
              <a:r>
                <a:rPr lang="zh-CN" altLang="en-US" b="1" dirty="0">
                  <a:solidFill>
                    <a:srgbClr val="FFFFFF"/>
                  </a:solidFill>
                  <a:latin typeface="Arial Bold" charset="0"/>
                  <a:ea typeface="宋体" charset="-122"/>
                  <a:sym typeface="Arial Bold" charset="0"/>
                </a:rPr>
                <a:t>设定方向</a:t>
              </a:r>
            </a:p>
          </p:txBody>
        </p:sp>
      </p:grpSp>
      <p:grpSp>
        <p:nvGrpSpPr>
          <p:cNvPr id="3" name="Group 8"/>
          <p:cNvGrpSpPr>
            <a:grpSpLocks/>
          </p:cNvGrpSpPr>
          <p:nvPr/>
        </p:nvGrpSpPr>
        <p:grpSpPr bwMode="auto">
          <a:xfrm>
            <a:off x="1651992" y="3196828"/>
            <a:ext cx="2839641" cy="696516"/>
            <a:chOff x="0" y="0"/>
            <a:chExt cx="2544" cy="624"/>
          </a:xfrm>
        </p:grpSpPr>
        <p:sp>
          <p:nvSpPr>
            <p:cNvPr id="23562" name="AutoShape 6"/>
            <p:cNvSpPr>
              <a:spLocks/>
            </p:cNvSpPr>
            <p:nvPr/>
          </p:nvSpPr>
          <p:spPr bwMode="auto">
            <a:xfrm>
              <a:off x="0" y="0"/>
              <a:ext cx="2544" cy="624"/>
            </a:xfrm>
            <a:prstGeom prst="roundRect">
              <a:avLst>
                <a:gd name="adj" fmla="val 9102"/>
              </a:avLst>
            </a:prstGeom>
            <a:gradFill rotWithShape="0">
              <a:gsLst>
                <a:gs pos="0">
                  <a:srgbClr val="699D5F"/>
                </a:gs>
                <a:gs pos="100000">
                  <a:srgbClr val="96BB8F"/>
                </a:gs>
              </a:gsLst>
              <a:lin ang="5400000" scaled="1"/>
            </a:gradFill>
            <a:ln w="25400">
              <a:solidFill>
                <a:srgbClr val="FFFFFF"/>
              </a:solidFill>
              <a:round/>
              <a:headEnd/>
              <a:tailEnd/>
            </a:ln>
          </p:spPr>
          <p:txBody>
            <a:bodyPr lIns="0" tIns="0" rIns="0" bIns="0"/>
            <a:lstStyle/>
            <a:p>
              <a:endParaRPr lang="zh-CN" altLang="en-US">
                <a:ea typeface="宋体" charset="-122"/>
              </a:endParaRPr>
            </a:p>
          </p:txBody>
        </p:sp>
        <p:sp>
          <p:nvSpPr>
            <p:cNvPr id="23563" name="Rectangle 7"/>
            <p:cNvSpPr>
              <a:spLocks/>
            </p:cNvSpPr>
            <p:nvPr/>
          </p:nvSpPr>
          <p:spPr bwMode="auto">
            <a:xfrm>
              <a:off x="839" y="188"/>
              <a:ext cx="894" cy="248"/>
            </a:xfrm>
            <a:prstGeom prst="rect">
              <a:avLst/>
            </a:prstGeom>
            <a:noFill/>
            <a:ln w="12700">
              <a:noFill/>
              <a:miter lim="800000"/>
              <a:headEnd/>
              <a:tailEnd/>
            </a:ln>
          </p:spPr>
          <p:txBody>
            <a:bodyPr wrap="none" lIns="0" tIns="0" rIns="40040" bIns="0" anchor="ctr">
              <a:spAutoFit/>
            </a:bodyPr>
            <a:lstStyle/>
            <a:p>
              <a:pPr marL="27905"/>
              <a:r>
                <a:rPr lang="zh-CN" altLang="en-US" b="1" dirty="0">
                  <a:solidFill>
                    <a:srgbClr val="FFFFFF"/>
                  </a:solidFill>
                  <a:latin typeface="Arial Bold" charset="0"/>
                  <a:ea typeface="宋体" charset="-122"/>
                  <a:sym typeface="Arial Bold" charset="0"/>
                </a:rPr>
                <a:t>目标一致</a:t>
              </a:r>
            </a:p>
          </p:txBody>
        </p:sp>
      </p:grpSp>
      <p:grpSp>
        <p:nvGrpSpPr>
          <p:cNvPr id="4" name="Group 11"/>
          <p:cNvGrpSpPr>
            <a:grpSpLocks/>
          </p:cNvGrpSpPr>
          <p:nvPr/>
        </p:nvGrpSpPr>
        <p:grpSpPr bwMode="auto">
          <a:xfrm>
            <a:off x="1651992" y="4000500"/>
            <a:ext cx="2839641" cy="696516"/>
            <a:chOff x="0" y="0"/>
            <a:chExt cx="2544" cy="624"/>
          </a:xfrm>
        </p:grpSpPr>
        <p:sp>
          <p:nvSpPr>
            <p:cNvPr id="23560" name="AutoShape 9"/>
            <p:cNvSpPr>
              <a:spLocks/>
            </p:cNvSpPr>
            <p:nvPr/>
          </p:nvSpPr>
          <p:spPr bwMode="auto">
            <a:xfrm>
              <a:off x="0" y="0"/>
              <a:ext cx="2544" cy="624"/>
            </a:xfrm>
            <a:prstGeom prst="roundRect">
              <a:avLst>
                <a:gd name="adj" fmla="val 9102"/>
              </a:avLst>
            </a:prstGeom>
            <a:gradFill rotWithShape="0">
              <a:gsLst>
                <a:gs pos="0">
                  <a:srgbClr val="009999"/>
                </a:gs>
                <a:gs pos="100000">
                  <a:srgbClr val="4DB8B8"/>
                </a:gs>
              </a:gsLst>
              <a:lin ang="5400000" scaled="1"/>
            </a:gradFill>
            <a:ln w="25400">
              <a:solidFill>
                <a:srgbClr val="FFFFFF"/>
              </a:solidFill>
              <a:round/>
              <a:headEnd/>
              <a:tailEnd/>
            </a:ln>
          </p:spPr>
          <p:txBody>
            <a:bodyPr lIns="0" tIns="0" rIns="0" bIns="0"/>
            <a:lstStyle/>
            <a:p>
              <a:endParaRPr lang="zh-CN" altLang="en-US">
                <a:ea typeface="宋体" charset="-122"/>
              </a:endParaRPr>
            </a:p>
          </p:txBody>
        </p:sp>
        <p:sp>
          <p:nvSpPr>
            <p:cNvPr id="23561" name="Rectangle 10"/>
            <p:cNvSpPr>
              <a:spLocks/>
            </p:cNvSpPr>
            <p:nvPr/>
          </p:nvSpPr>
          <p:spPr bwMode="auto">
            <a:xfrm>
              <a:off x="839" y="188"/>
              <a:ext cx="894" cy="248"/>
            </a:xfrm>
            <a:prstGeom prst="rect">
              <a:avLst/>
            </a:prstGeom>
            <a:noFill/>
            <a:ln w="12700">
              <a:noFill/>
              <a:miter lim="800000"/>
              <a:headEnd/>
              <a:tailEnd/>
            </a:ln>
          </p:spPr>
          <p:txBody>
            <a:bodyPr wrap="none" lIns="0" tIns="0" rIns="40040" bIns="0" anchor="ctr">
              <a:spAutoFit/>
            </a:bodyPr>
            <a:lstStyle/>
            <a:p>
              <a:pPr marL="27905"/>
              <a:r>
                <a:rPr lang="zh-CN" altLang="en-US" b="1" dirty="0">
                  <a:solidFill>
                    <a:srgbClr val="FFFFFF"/>
                  </a:solidFill>
                  <a:latin typeface="Arial Bold" charset="0"/>
                  <a:ea typeface="宋体" charset="-122"/>
                  <a:sym typeface="Arial Bold" charset="0"/>
                </a:rPr>
                <a:t>保持承诺</a:t>
              </a:r>
            </a:p>
          </p:txBody>
        </p:sp>
      </p:grpSp>
      <p:sp>
        <p:nvSpPr>
          <p:cNvPr id="24588" name="Rectangle 12"/>
          <p:cNvSpPr>
            <a:spLocks/>
          </p:cNvSpPr>
          <p:nvPr/>
        </p:nvSpPr>
        <p:spPr bwMode="auto">
          <a:xfrm>
            <a:off x="5647953" y="3299519"/>
            <a:ext cx="1732359" cy="437555"/>
          </a:xfrm>
          <a:prstGeom prst="rect">
            <a:avLst/>
          </a:prstGeom>
          <a:noFill/>
          <a:ln w="25400" cap="flat">
            <a:noFill/>
            <a:round/>
            <a:headEnd type="none" w="med" len="med"/>
            <a:tailEnd type="none" w="med" len="med"/>
          </a:ln>
        </p:spPr>
        <p:txBody>
          <a:bodyPr lIns="0" tIns="0" rIns="27690" bIns="0" anchor="ctr"/>
          <a:lstStyle/>
          <a:p>
            <a:pPr marL="26788">
              <a:defRPr/>
            </a:pPr>
            <a:r>
              <a:rPr lang="zh-CN" altLang="en-US" sz="2500" b="1" dirty="0">
                <a:latin typeface="Arial Bold" charset="0"/>
                <a:ea typeface="宋体" charset="-122"/>
                <a:sym typeface="Arial Bold" charset="0"/>
              </a:rPr>
              <a:t>管理群体</a:t>
            </a:r>
          </a:p>
        </p:txBody>
      </p:sp>
    </p:spTree>
  </p:cSld>
  <p:clrMapOvr>
    <a:masterClrMapping/>
  </p:clrMapOvr>
  <p:transition xmlns:p14="http://schemas.microsoft.com/office/powerpoint/2010/main" spd="med">
    <p:push dir="r"/>
  </p:transitio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标题 1"/>
          <p:cNvSpPr>
            <a:spLocks noGrp="1"/>
          </p:cNvSpPr>
          <p:nvPr>
            <p:ph type="title"/>
          </p:nvPr>
        </p:nvSpPr>
        <p:spPr>
          <a:xfrm>
            <a:off x="539552" y="476672"/>
            <a:ext cx="7345362" cy="908050"/>
          </a:xfrm>
        </p:spPr>
        <p:txBody>
          <a:bodyPr/>
          <a:lstStyle/>
          <a:p>
            <a:pPr eaLnBrk="1" hangingPunct="1"/>
            <a:r>
              <a:rPr lang="zh-CN" altLang="en-US" smtClean="0"/>
              <a:t>领导</a:t>
            </a:r>
            <a:r>
              <a:rPr lang="en-US" altLang="zh-CN" smtClean="0"/>
              <a:t>-</a:t>
            </a:r>
            <a:r>
              <a:rPr lang="zh-CN" altLang="en-US" smtClean="0"/>
              <a:t> 成员交换理论</a:t>
            </a:r>
            <a:endParaRPr lang="zh-CN" altLang="en-US" smtClean="0">
              <a:ea typeface="宋体" pitchFamily="2" charset="-122"/>
            </a:endParaRPr>
          </a:p>
        </p:txBody>
      </p:sp>
      <p:sp>
        <p:nvSpPr>
          <p:cNvPr id="48131" name="内容占位符 2"/>
          <p:cNvSpPr>
            <a:spLocks noGrp="1"/>
          </p:cNvSpPr>
          <p:nvPr>
            <p:ph idx="1"/>
          </p:nvPr>
        </p:nvSpPr>
        <p:spPr>
          <a:xfrm>
            <a:off x="684213" y="1546448"/>
            <a:ext cx="7772400" cy="4114800"/>
          </a:xfrm>
        </p:spPr>
        <p:txBody>
          <a:bodyPr/>
          <a:lstStyle/>
          <a:p>
            <a:pPr eaLnBrk="1" hangingPunct="1"/>
            <a:r>
              <a:rPr lang="zh-CN" altLang="en-US" sz="2800" dirty="0" smtClean="0"/>
              <a:t>由于时间和精力的有限，领导者在工作中要区分不同的下属，对他们采用不同的管理风格</a:t>
            </a:r>
            <a:endParaRPr lang="en-US" altLang="zh-CN" sz="2800" dirty="0" smtClean="0"/>
          </a:p>
          <a:p>
            <a:pPr eaLnBrk="1" hangingPunct="1"/>
            <a:r>
              <a:rPr lang="zh-CN" altLang="en-US" sz="2800" dirty="0" smtClean="0"/>
              <a:t>下属分为圈内下属和圈外下属</a:t>
            </a:r>
            <a:endParaRPr lang="en-US" altLang="zh-CN" sz="2800" dirty="0" smtClean="0"/>
          </a:p>
          <a:p>
            <a:pPr eaLnBrk="1" hangingPunct="1"/>
            <a:r>
              <a:rPr lang="zh-CN" altLang="en-US" sz="2800" dirty="0" smtClean="0"/>
              <a:t>圈内下属比圈外下属承担更多的非正式角色，获得的资源和回报也更多</a:t>
            </a:r>
            <a:endParaRPr lang="en-US" altLang="zh-CN" sz="2800" dirty="0" smtClean="0"/>
          </a:p>
          <a:p>
            <a:pPr eaLnBrk="1" hangingPunct="1"/>
            <a:r>
              <a:rPr lang="zh-CN" altLang="en-US" sz="2800" dirty="0" smtClean="0"/>
              <a:t>有关</a:t>
            </a:r>
            <a:r>
              <a:rPr lang="en-US" altLang="zh-CN" sz="2800" dirty="0" smtClean="0"/>
              <a:t>LMX</a:t>
            </a:r>
            <a:r>
              <a:rPr lang="zh-CN" altLang="en-US" sz="2800" dirty="0" smtClean="0"/>
              <a:t>与绩效的研究基本上都得到了积极的结果</a:t>
            </a:r>
          </a:p>
        </p:txBody>
      </p:sp>
    </p:spTree>
    <p:extLst>
      <p:ext uri="{BB962C8B-B14F-4D97-AF65-F5344CB8AC3E}">
        <p14:creationId xmlns:p14="http://schemas.microsoft.com/office/powerpoint/2010/main" val="365720144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标题 1"/>
          <p:cNvSpPr>
            <a:spLocks noGrp="1"/>
          </p:cNvSpPr>
          <p:nvPr>
            <p:ph type="title"/>
          </p:nvPr>
        </p:nvSpPr>
        <p:spPr>
          <a:xfrm>
            <a:off x="539552" y="332656"/>
            <a:ext cx="8229600" cy="1143000"/>
          </a:xfrm>
        </p:spPr>
        <p:txBody>
          <a:bodyPr/>
          <a:lstStyle/>
          <a:p>
            <a:pPr eaLnBrk="1" hangingPunct="1"/>
            <a:r>
              <a:rPr lang="zh-CN" altLang="en-US" dirty="0" smtClean="0"/>
              <a:t>路径</a:t>
            </a:r>
            <a:r>
              <a:rPr lang="en-US" altLang="zh-CN" dirty="0" smtClean="0"/>
              <a:t>–</a:t>
            </a:r>
            <a:r>
              <a:rPr lang="zh-CN" altLang="en-US" dirty="0" smtClean="0"/>
              <a:t> 目标理论</a:t>
            </a:r>
            <a:endParaRPr lang="zh-CN" altLang="en-US" dirty="0" smtClean="0">
              <a:ea typeface="宋体" pitchFamily="2" charset="-122"/>
            </a:endParaRPr>
          </a:p>
        </p:txBody>
      </p:sp>
      <p:sp>
        <p:nvSpPr>
          <p:cNvPr id="62467" name="内容占位符 2"/>
          <p:cNvSpPr>
            <a:spLocks noGrp="1"/>
          </p:cNvSpPr>
          <p:nvPr>
            <p:ph idx="1"/>
          </p:nvPr>
        </p:nvSpPr>
        <p:spPr>
          <a:xfrm>
            <a:off x="685800" y="1371600"/>
            <a:ext cx="7772400" cy="4114800"/>
          </a:xfrm>
        </p:spPr>
        <p:txBody>
          <a:bodyPr>
            <a:noAutofit/>
          </a:bodyPr>
          <a:lstStyle/>
          <a:p>
            <a:pPr eaLnBrk="1" hangingPunct="1">
              <a:lnSpc>
                <a:spcPct val="150000"/>
              </a:lnSpc>
            </a:pPr>
            <a:r>
              <a:rPr lang="zh-CN" altLang="en-US" sz="2400" dirty="0" smtClean="0"/>
              <a:t>是关于领导者如何激励员工达到</a:t>
            </a:r>
            <a:r>
              <a:rPr lang="zh-CN" altLang="en-US" sz="2800" dirty="0" smtClean="0"/>
              <a:t>目标</a:t>
            </a:r>
            <a:r>
              <a:rPr lang="zh-CN" altLang="en-US" sz="2400" dirty="0" smtClean="0"/>
              <a:t>的理论，核心是领导为员工达到目标提供必要的指导和支持，以确保他们各自的目标与群体或组织的目标相一致</a:t>
            </a:r>
            <a:endParaRPr lang="en-US" altLang="zh-CN" sz="2400" dirty="0" smtClean="0"/>
          </a:p>
          <a:p>
            <a:pPr eaLnBrk="1" hangingPunct="1">
              <a:lnSpc>
                <a:spcPct val="150000"/>
              </a:lnSpc>
            </a:pPr>
            <a:r>
              <a:rPr lang="zh-CN" altLang="en-US" sz="2400" dirty="0" smtClean="0"/>
              <a:t>如果领导者的行为能增强目标的吸引力和下属的信心，那么这个行为就是让人满意的</a:t>
            </a:r>
            <a:endParaRPr lang="en-US" altLang="zh-CN" sz="2400" dirty="0" smtClean="0"/>
          </a:p>
          <a:p>
            <a:pPr eaLnBrk="1" hangingPunct="1">
              <a:lnSpc>
                <a:spcPct val="150000"/>
              </a:lnSpc>
            </a:pPr>
            <a:r>
              <a:rPr lang="zh-CN" altLang="en-US" sz="2400" dirty="0" smtClean="0"/>
              <a:t>提出四种领导方式：</a:t>
            </a:r>
            <a:endParaRPr lang="en-US" altLang="zh-CN" sz="2400" dirty="0" smtClean="0"/>
          </a:p>
          <a:p>
            <a:pPr marL="273050" lvl="1" indent="-273050" eaLnBrk="1" hangingPunct="1">
              <a:lnSpc>
                <a:spcPct val="150000"/>
              </a:lnSpc>
              <a:buClr>
                <a:srgbClr val="0BD0D9"/>
              </a:buClr>
              <a:buSzPct val="95000"/>
            </a:pPr>
            <a:r>
              <a:rPr lang="zh-CN" altLang="en-US" sz="1600" dirty="0" smtClean="0"/>
              <a:t>指导型</a:t>
            </a:r>
            <a:endParaRPr lang="en-US" altLang="zh-CN" sz="1600" dirty="0" smtClean="0"/>
          </a:p>
          <a:p>
            <a:pPr marL="273050" lvl="1" indent="-273050" eaLnBrk="1" hangingPunct="1">
              <a:lnSpc>
                <a:spcPct val="150000"/>
              </a:lnSpc>
              <a:buClr>
                <a:srgbClr val="0BD0D9"/>
              </a:buClr>
              <a:buSzPct val="95000"/>
            </a:pPr>
            <a:r>
              <a:rPr lang="zh-CN" altLang="en-US" sz="1600" dirty="0" smtClean="0"/>
              <a:t>支持型</a:t>
            </a:r>
            <a:endParaRPr lang="en-US" altLang="zh-CN" sz="1600" dirty="0" smtClean="0"/>
          </a:p>
          <a:p>
            <a:pPr marL="273050" lvl="1" indent="-273050" eaLnBrk="1" hangingPunct="1">
              <a:lnSpc>
                <a:spcPct val="150000"/>
              </a:lnSpc>
              <a:buClr>
                <a:srgbClr val="0BD0D9"/>
              </a:buClr>
              <a:buSzPct val="95000"/>
            </a:pPr>
            <a:r>
              <a:rPr lang="zh-CN" altLang="en-US" sz="1600" dirty="0" smtClean="0"/>
              <a:t>参与型</a:t>
            </a:r>
            <a:endParaRPr lang="en-US" altLang="zh-CN" sz="1600" dirty="0" smtClean="0"/>
          </a:p>
          <a:p>
            <a:pPr marL="273050" lvl="1" indent="-273050" eaLnBrk="1" hangingPunct="1">
              <a:lnSpc>
                <a:spcPct val="150000"/>
              </a:lnSpc>
              <a:buClr>
                <a:srgbClr val="0BD0D9"/>
              </a:buClr>
              <a:buSzPct val="95000"/>
            </a:pPr>
            <a:r>
              <a:rPr lang="zh-CN" altLang="en-US" sz="1600" dirty="0" smtClean="0"/>
              <a:t>成就导向型</a:t>
            </a:r>
            <a:endParaRPr lang="en-US" altLang="zh-CN" sz="1600" dirty="0" smtClean="0"/>
          </a:p>
        </p:txBody>
      </p:sp>
    </p:spTree>
    <p:extLst>
      <p:ext uri="{BB962C8B-B14F-4D97-AF65-F5344CB8AC3E}">
        <p14:creationId xmlns:p14="http://schemas.microsoft.com/office/powerpoint/2010/main" val="1065629399"/>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1"/>
          <p:cNvSpPr>
            <a:spLocks noGrp="1"/>
          </p:cNvSpPr>
          <p:nvPr>
            <p:ph type="title"/>
          </p:nvPr>
        </p:nvSpPr>
        <p:spPr>
          <a:xfrm>
            <a:off x="755576" y="620688"/>
            <a:ext cx="5976937" cy="576262"/>
          </a:xfrm>
        </p:spPr>
        <p:txBody>
          <a:bodyPr/>
          <a:lstStyle/>
          <a:p>
            <a:pPr eaLnBrk="1" hangingPunct="1"/>
            <a:r>
              <a:rPr lang="zh-CN" altLang="en-US" dirty="0" smtClean="0"/>
              <a:t>路径</a:t>
            </a:r>
            <a:r>
              <a:rPr lang="en-US" altLang="zh-CN" dirty="0" smtClean="0"/>
              <a:t>–</a:t>
            </a:r>
            <a:r>
              <a:rPr lang="zh-CN" altLang="en-US" dirty="0" smtClean="0"/>
              <a:t> 目标理论</a:t>
            </a:r>
            <a:endParaRPr lang="zh-CN" altLang="en-US" dirty="0" smtClean="0">
              <a:ea typeface="宋体" pitchFamily="2" charset="-122"/>
            </a:endParaRPr>
          </a:p>
        </p:txBody>
      </p:sp>
      <p:sp>
        <p:nvSpPr>
          <p:cNvPr id="50179" name="内容占位符 2"/>
          <p:cNvSpPr>
            <a:spLocks noGrp="1"/>
          </p:cNvSpPr>
          <p:nvPr>
            <p:ph idx="1"/>
          </p:nvPr>
        </p:nvSpPr>
        <p:spPr>
          <a:xfrm>
            <a:off x="539552" y="1772816"/>
            <a:ext cx="7772400" cy="4114800"/>
          </a:xfrm>
        </p:spPr>
        <p:txBody>
          <a:bodyPr/>
          <a:lstStyle/>
          <a:p>
            <a:pPr eaLnBrk="1" hangingPunct="1"/>
            <a:r>
              <a:rPr lang="zh-CN" altLang="en-US" sz="2800" dirty="0" smtClean="0"/>
              <a:t>认为两个权变变量会影响对领导方式的选择：环境和下属</a:t>
            </a:r>
            <a:endParaRPr lang="en-US" altLang="zh-CN" sz="2800" dirty="0" smtClean="0"/>
          </a:p>
          <a:p>
            <a:pPr eaLnBrk="1" hangingPunct="1"/>
            <a:r>
              <a:rPr lang="zh-CN" altLang="en-US" sz="2800" dirty="0" smtClean="0"/>
              <a:t>当下属从事非结构化或不明确的任务时，指导型领导会提高下属的满意度和业绩</a:t>
            </a:r>
            <a:endParaRPr lang="en-US" altLang="zh-CN" sz="2800" dirty="0" smtClean="0"/>
          </a:p>
          <a:p>
            <a:pPr eaLnBrk="1" hangingPunct="1"/>
            <a:r>
              <a:rPr lang="zh-CN" altLang="en-US" sz="2800" dirty="0" smtClean="0"/>
              <a:t>当下属从事压力强或令人不满的任务时，支持型领导会带来更高的满意度</a:t>
            </a:r>
            <a:endParaRPr lang="en-US" altLang="zh-CN" sz="2800" dirty="0" smtClean="0"/>
          </a:p>
          <a:p>
            <a:pPr eaLnBrk="1" hangingPunct="1"/>
            <a:r>
              <a:rPr lang="zh-CN" altLang="en-US" sz="2800" dirty="0" smtClean="0"/>
              <a:t>对于自主性很强的内控型下属，参与型领导有效</a:t>
            </a:r>
            <a:endParaRPr lang="en-US" altLang="zh-CN" sz="2800" dirty="0" smtClean="0"/>
          </a:p>
          <a:p>
            <a:pPr eaLnBrk="1" hangingPunct="1"/>
            <a:r>
              <a:rPr lang="zh-CN" altLang="en-US" sz="2800" dirty="0" smtClean="0"/>
              <a:t>当下属从事模糊、非重复性的任务时，成就导向型领导能增强下属的工作动机和信心</a:t>
            </a:r>
            <a:endParaRPr lang="en-US" altLang="en-US" sz="2800" dirty="0" smtClean="0"/>
          </a:p>
        </p:txBody>
      </p:sp>
    </p:spTree>
    <p:extLst>
      <p:ext uri="{BB962C8B-B14F-4D97-AF65-F5344CB8AC3E}">
        <p14:creationId xmlns:p14="http://schemas.microsoft.com/office/powerpoint/2010/main" val="3390216214"/>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539552" y="576163"/>
            <a:ext cx="7239000" cy="836613"/>
          </a:xfrm>
        </p:spPr>
        <p:txBody>
          <a:bodyPr/>
          <a:lstStyle/>
          <a:p>
            <a:pPr eaLnBrk="1" hangingPunct="1"/>
            <a:r>
              <a:rPr lang="zh-CN" altLang="en-US" sz="3600" dirty="0" smtClean="0"/>
              <a:t>权变理论</a:t>
            </a:r>
            <a:endParaRPr lang="en-US" altLang="en-US" sz="3600" dirty="0" smtClean="0"/>
          </a:p>
        </p:txBody>
      </p:sp>
      <p:sp>
        <p:nvSpPr>
          <p:cNvPr id="51203" name="Rectangle 3"/>
          <p:cNvSpPr>
            <a:spLocks noGrp="1" noChangeArrowheads="1"/>
          </p:cNvSpPr>
          <p:nvPr>
            <p:ph idx="1"/>
          </p:nvPr>
        </p:nvSpPr>
        <p:spPr>
          <a:xfrm>
            <a:off x="228600" y="1600200"/>
            <a:ext cx="8102600" cy="5029200"/>
          </a:xfrm>
        </p:spPr>
        <p:txBody>
          <a:bodyPr/>
          <a:lstStyle/>
          <a:p>
            <a:pPr eaLnBrk="1" hangingPunct="1">
              <a:lnSpc>
                <a:spcPct val="110000"/>
              </a:lnSpc>
            </a:pPr>
            <a:r>
              <a:rPr lang="zh-CN" altLang="en-US" dirty="0" smtClean="0"/>
              <a:t>领导者参与模型</a:t>
            </a:r>
            <a:r>
              <a:rPr lang="en-US" altLang="zh-CN" dirty="0" smtClean="0"/>
              <a:t>(Vroom and </a:t>
            </a:r>
            <a:r>
              <a:rPr lang="en-US" altLang="zh-CN" dirty="0" err="1" smtClean="0"/>
              <a:t>Yetton</a:t>
            </a:r>
            <a:r>
              <a:rPr lang="en-US" altLang="zh-CN" dirty="0" smtClean="0"/>
              <a:t>)</a:t>
            </a:r>
          </a:p>
          <a:p>
            <a:pPr lvl="1" eaLnBrk="1" hangingPunct="1">
              <a:lnSpc>
                <a:spcPct val="110000"/>
              </a:lnSpc>
            </a:pPr>
            <a:r>
              <a:rPr lang="zh-CN" altLang="en-US" sz="2600" dirty="0" smtClean="0"/>
              <a:t>领导者行为必须调整以适应任务的结构。任务的结构可能是常规的、非常规的、或介于二者之间的某种形式</a:t>
            </a:r>
            <a:endParaRPr lang="en-US" altLang="zh-CN" sz="2600" dirty="0" smtClean="0"/>
          </a:p>
          <a:p>
            <a:pPr lvl="1" eaLnBrk="1" hangingPunct="1">
              <a:lnSpc>
                <a:spcPct val="110000"/>
              </a:lnSpc>
            </a:pPr>
            <a:r>
              <a:rPr lang="zh-CN" altLang="en-US" sz="2600" dirty="0" smtClean="0"/>
              <a:t>一个领导者面临一个急需解决的问题，而制订决策来解决问题可能是领导者自身的行为，也可能是下属们的共同参与</a:t>
            </a:r>
          </a:p>
        </p:txBody>
      </p:sp>
    </p:spTree>
    <p:extLst>
      <p:ext uri="{BB962C8B-B14F-4D97-AF65-F5344CB8AC3E}">
        <p14:creationId xmlns:p14="http://schemas.microsoft.com/office/powerpoint/2010/main" val="13449753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11560" y="548680"/>
            <a:ext cx="8229600" cy="936104"/>
          </a:xfrm>
        </p:spPr>
        <p:txBody>
          <a:bodyPr/>
          <a:lstStyle/>
          <a:p>
            <a:pPr eaLnBrk="1" hangingPunct="1"/>
            <a:r>
              <a:rPr lang="zh-CN" altLang="en-US" sz="3600" dirty="0" smtClean="0"/>
              <a:t>新的领导观点</a:t>
            </a:r>
            <a:endParaRPr lang="zh-CN" altLang="en-US" sz="3600" dirty="0" smtClean="0">
              <a:ea typeface="宋体" pitchFamily="2" charset="-122"/>
            </a:endParaRPr>
          </a:p>
        </p:txBody>
      </p:sp>
      <p:sp>
        <p:nvSpPr>
          <p:cNvPr id="52227" name="Rectangle 3"/>
          <p:cNvSpPr>
            <a:spLocks noGrp="1" noChangeArrowheads="1"/>
          </p:cNvSpPr>
          <p:nvPr>
            <p:ph idx="1"/>
          </p:nvPr>
        </p:nvSpPr>
        <p:spPr>
          <a:xfrm>
            <a:off x="685800" y="1484784"/>
            <a:ext cx="7772400" cy="4114800"/>
          </a:xfrm>
        </p:spPr>
        <p:txBody>
          <a:bodyPr/>
          <a:lstStyle/>
          <a:p>
            <a:pPr eaLnBrk="1" hangingPunct="1">
              <a:spcBef>
                <a:spcPct val="35000"/>
              </a:spcBef>
            </a:pPr>
            <a:r>
              <a:rPr lang="zh-CN" altLang="en-US" dirty="0" smtClean="0"/>
              <a:t>交易型、事务型：</a:t>
            </a:r>
            <a:endParaRPr lang="en-US" altLang="zh-CN" dirty="0" smtClean="0"/>
          </a:p>
          <a:p>
            <a:pPr eaLnBrk="1" hangingPunct="1">
              <a:spcBef>
                <a:spcPct val="35000"/>
              </a:spcBef>
            </a:pPr>
            <a:r>
              <a:rPr lang="zh-CN" altLang="en-US" dirty="0" smtClean="0"/>
              <a:t>领导通过为下属设立目标来指导与激励员工</a:t>
            </a:r>
            <a:endParaRPr lang="en-US" altLang="zh-CN" dirty="0" smtClean="0"/>
          </a:p>
          <a:p>
            <a:pPr eaLnBrk="1" hangingPunct="1">
              <a:spcBef>
                <a:spcPct val="35000"/>
              </a:spcBef>
            </a:pPr>
            <a:r>
              <a:rPr lang="zh-CN" altLang="en-US" dirty="0" smtClean="0"/>
              <a:t>变革型领导</a:t>
            </a:r>
          </a:p>
          <a:p>
            <a:pPr lvl="1" eaLnBrk="1" hangingPunct="1">
              <a:spcBef>
                <a:spcPct val="35000"/>
              </a:spcBef>
            </a:pPr>
            <a:r>
              <a:rPr lang="zh-CN" altLang="en-US" dirty="0" smtClean="0"/>
              <a:t>领导激发员工的主观能动性</a:t>
            </a:r>
            <a:endParaRPr lang="en-US" altLang="zh-CN" dirty="0" smtClean="0"/>
          </a:p>
          <a:p>
            <a:pPr lvl="1" eaLnBrk="1" hangingPunct="1">
              <a:spcBef>
                <a:spcPct val="35000"/>
              </a:spcBef>
            </a:pPr>
            <a:r>
              <a:rPr lang="zh-CN" altLang="en-US" dirty="0" smtClean="0"/>
              <a:t>领导能够对下属产生巨大的影响，激励他们追求卓越</a:t>
            </a:r>
            <a:endParaRPr lang="en-US" altLang="zh-CN" dirty="0" smtClean="0"/>
          </a:p>
        </p:txBody>
      </p:sp>
    </p:spTree>
    <p:extLst>
      <p:ext uri="{BB962C8B-B14F-4D97-AF65-F5344CB8AC3E}">
        <p14:creationId xmlns:p14="http://schemas.microsoft.com/office/powerpoint/2010/main" val="63334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rrowheads="1"/>
          </p:cNvSpPr>
          <p:nvPr>
            <p:ph type="title"/>
          </p:nvPr>
        </p:nvSpPr>
        <p:spPr>
          <a:xfrm>
            <a:off x="575100" y="404664"/>
            <a:ext cx="8540750" cy="1143000"/>
          </a:xfrm>
        </p:spPr>
        <p:txBody>
          <a:bodyPr/>
          <a:lstStyle/>
          <a:p>
            <a:pPr eaLnBrk="1" hangingPunct="1"/>
            <a:r>
              <a:rPr lang="zh-CN" altLang="en-US" sz="3600" dirty="0" smtClean="0">
                <a:latin typeface="Arial" pitchFamily="34" charset="0"/>
                <a:ea typeface="宋体" pitchFamily="2" charset="-122"/>
              </a:rPr>
              <a:t>变革型领导的特征</a:t>
            </a:r>
            <a:endParaRPr lang="en-US" altLang="zh-CN" sz="3600" dirty="0" smtClean="0">
              <a:latin typeface="Arial" pitchFamily="34" charset="0"/>
              <a:ea typeface="宋体" pitchFamily="2" charset="-122"/>
            </a:endParaRPr>
          </a:p>
        </p:txBody>
      </p:sp>
      <p:sp>
        <p:nvSpPr>
          <p:cNvPr id="53251" name="Rectangle 3"/>
          <p:cNvSpPr>
            <a:spLocks noGrp="1" noRot="1" noChangeArrowheads="1"/>
          </p:cNvSpPr>
          <p:nvPr>
            <p:ph sz="quarter" idx="1"/>
          </p:nvPr>
        </p:nvSpPr>
        <p:spPr>
          <a:xfrm>
            <a:off x="539552" y="1772816"/>
            <a:ext cx="7696200" cy="4343400"/>
          </a:xfrm>
        </p:spPr>
        <p:txBody>
          <a:bodyPr/>
          <a:lstStyle/>
          <a:p>
            <a:pPr marL="242888" lvl="1" indent="-242888" algn="just" eaLnBrk="1" hangingPunct="1"/>
            <a:r>
              <a:rPr lang="zh-CN" altLang="en-US" sz="3200" b="1" dirty="0" smtClean="0">
                <a:solidFill>
                  <a:srgbClr val="FFC000"/>
                </a:solidFill>
                <a:latin typeface="Arial" pitchFamily="34" charset="0"/>
                <a:cs typeface="Times New Roman" pitchFamily="18" charset="0"/>
              </a:rPr>
              <a:t>愿景</a:t>
            </a:r>
            <a:r>
              <a:rPr lang="en-US" altLang="zh-CN" sz="3200" b="1" dirty="0" smtClean="0">
                <a:solidFill>
                  <a:srgbClr val="FFC000"/>
                </a:solidFill>
                <a:latin typeface="Arial" pitchFamily="34" charset="0"/>
                <a:cs typeface="Times New Roman" pitchFamily="18" charset="0"/>
              </a:rPr>
              <a:t> </a:t>
            </a:r>
            <a:endParaRPr lang="en-US" altLang="zh-CN" sz="3200" b="1" dirty="0" smtClean="0">
              <a:latin typeface="Arial" pitchFamily="34" charset="0"/>
              <a:cs typeface="Times New Roman" pitchFamily="18" charset="0"/>
            </a:endParaRPr>
          </a:p>
          <a:p>
            <a:pPr marL="242888" lvl="1" indent="-242888" algn="just" eaLnBrk="1" hangingPunct="1"/>
            <a:r>
              <a:rPr lang="zh-CN" altLang="en-US" sz="3200" b="1" dirty="0" smtClean="0">
                <a:latin typeface="Arial" pitchFamily="34" charset="0"/>
                <a:cs typeface="Times New Roman" pitchFamily="18" charset="0"/>
              </a:rPr>
              <a:t>魅力</a:t>
            </a:r>
            <a:r>
              <a:rPr lang="en-US" altLang="zh-CN" sz="3200" b="1" dirty="0" smtClean="0">
                <a:latin typeface="Arial" pitchFamily="34" charset="0"/>
                <a:cs typeface="Times New Roman" pitchFamily="18" charset="0"/>
              </a:rPr>
              <a:t> </a:t>
            </a:r>
          </a:p>
          <a:p>
            <a:pPr marL="242888" lvl="1" indent="-242888" algn="just" eaLnBrk="1" hangingPunct="1"/>
            <a:r>
              <a:rPr lang="zh-CN" altLang="en-US" sz="3200" b="1" dirty="0" smtClean="0">
                <a:latin typeface="Arial" pitchFamily="34" charset="0"/>
                <a:cs typeface="Times New Roman" pitchFamily="18" charset="0"/>
              </a:rPr>
              <a:t>光辉形象</a:t>
            </a:r>
            <a:endParaRPr lang="en-US" altLang="zh-CN" sz="3200" b="1" dirty="0" smtClean="0">
              <a:latin typeface="Arial" pitchFamily="34" charset="0"/>
              <a:cs typeface="Times New Roman" pitchFamily="18" charset="0"/>
            </a:endParaRPr>
          </a:p>
          <a:p>
            <a:pPr marL="242888" lvl="1" indent="-242888" algn="just" eaLnBrk="1" hangingPunct="1"/>
            <a:r>
              <a:rPr lang="zh-CN" altLang="en-US" sz="3200" b="1" dirty="0" smtClean="0">
                <a:latin typeface="Arial" pitchFamily="34" charset="0"/>
                <a:cs typeface="Times New Roman" pitchFamily="18" charset="0"/>
              </a:rPr>
              <a:t>授权</a:t>
            </a:r>
            <a:endParaRPr lang="en-US" altLang="zh-CN" sz="3200" b="1" dirty="0" smtClean="0">
              <a:latin typeface="Arial" pitchFamily="34" charset="0"/>
              <a:cs typeface="Times New Roman" pitchFamily="18" charset="0"/>
            </a:endParaRPr>
          </a:p>
          <a:p>
            <a:pPr marL="242888" lvl="1" indent="-242888" algn="just" eaLnBrk="1" hangingPunct="1"/>
            <a:r>
              <a:rPr lang="zh-CN" altLang="en-US" sz="3200" b="1" dirty="0" smtClean="0">
                <a:latin typeface="Arial" pitchFamily="34" charset="0"/>
                <a:cs typeface="Times New Roman" pitchFamily="18" charset="0"/>
              </a:rPr>
              <a:t>关注员工</a:t>
            </a:r>
            <a:endParaRPr lang="en-US" altLang="zh-CN" sz="3200" b="1" dirty="0" smtClean="0">
              <a:latin typeface="Arial" pitchFamily="34" charset="0"/>
              <a:cs typeface="Times New Roman" pitchFamily="18" charset="0"/>
            </a:endParaRPr>
          </a:p>
          <a:p>
            <a:pPr marL="242888" lvl="1" indent="-242888" algn="just" eaLnBrk="1" hangingPunct="1"/>
            <a:r>
              <a:rPr lang="zh-CN" altLang="en-US" sz="3200" b="1" dirty="0" smtClean="0">
                <a:latin typeface="Arial" pitchFamily="34" charset="0"/>
                <a:cs typeface="Times New Roman" pitchFamily="18" charset="0"/>
              </a:rPr>
              <a:t>形象沟通</a:t>
            </a:r>
            <a:endParaRPr lang="en-US" altLang="zh-CN" sz="3200" b="1" dirty="0" smtClean="0">
              <a:latin typeface="Arial" pitchFamily="34" charset="0"/>
              <a:cs typeface="Times New Roman" pitchFamily="18" charset="0"/>
            </a:endParaRPr>
          </a:p>
          <a:p>
            <a:pPr marL="242888" lvl="1" indent="-242888" algn="just" eaLnBrk="1" hangingPunct="1"/>
            <a:r>
              <a:rPr lang="zh-CN" altLang="en-US" sz="3200" b="1" dirty="0" smtClean="0">
                <a:latin typeface="Arial" pitchFamily="34" charset="0"/>
                <a:cs typeface="Times New Roman" pitchFamily="18" charset="0"/>
              </a:rPr>
              <a:t>正直</a:t>
            </a:r>
            <a:endParaRPr lang="en-US" altLang="zh-CN" sz="3200" dirty="0" smtClean="0">
              <a:latin typeface="Arial" pitchFamily="34" charset="0"/>
              <a:cs typeface="Times New Roman" pitchFamily="18" charset="0"/>
            </a:endParaRPr>
          </a:p>
          <a:p>
            <a:pPr marL="609600" indent="-609600" eaLnBrk="1" hangingPunct="1">
              <a:buFontTx/>
              <a:buNone/>
            </a:pPr>
            <a:endParaRPr lang="en-US" altLang="zh-CN" sz="3600" dirty="0" smtClean="0">
              <a:latin typeface="Arial" pitchFamily="34" charset="0"/>
            </a:endParaRPr>
          </a:p>
        </p:txBody>
      </p:sp>
      <p:sp>
        <p:nvSpPr>
          <p:cNvPr id="53252" name="Slide Number Placeholder 5"/>
          <p:cNvSpPr>
            <a:spLocks noGrp="1"/>
          </p:cNvSpPr>
          <p:nvPr>
            <p:ph type="sldNum" sz="quarter" idx="4294967295"/>
          </p:nvPr>
        </p:nvSpPr>
        <p:spPr>
          <a:xfrm>
            <a:off x="5562600" y="6356350"/>
            <a:ext cx="33528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b="1">
                <a:solidFill>
                  <a:srgbClr val="9E0848"/>
                </a:solidFill>
                <a:latin typeface="宋体" pitchFamily="2" charset="-122"/>
                <a:ea typeface="宋体" pitchFamily="2" charset="-122"/>
              </a:defRPr>
            </a:lvl1pPr>
            <a:lvl2pPr marL="742950" indent="-285750" eaLnBrk="0" hangingPunct="0">
              <a:defRPr kumimoji="1" sz="2400" b="1">
                <a:solidFill>
                  <a:srgbClr val="9E0848"/>
                </a:solidFill>
                <a:latin typeface="宋体" pitchFamily="2" charset="-122"/>
                <a:ea typeface="宋体" pitchFamily="2" charset="-122"/>
              </a:defRPr>
            </a:lvl2pPr>
            <a:lvl3pPr marL="1143000" indent="-228600" eaLnBrk="0" hangingPunct="0">
              <a:defRPr kumimoji="1" sz="2400" b="1">
                <a:solidFill>
                  <a:srgbClr val="9E0848"/>
                </a:solidFill>
                <a:latin typeface="宋体" pitchFamily="2" charset="-122"/>
                <a:ea typeface="宋体" pitchFamily="2" charset="-122"/>
              </a:defRPr>
            </a:lvl3pPr>
            <a:lvl4pPr marL="1600200" indent="-228600" eaLnBrk="0" hangingPunct="0">
              <a:defRPr kumimoji="1" sz="2400" b="1">
                <a:solidFill>
                  <a:srgbClr val="9E0848"/>
                </a:solidFill>
                <a:latin typeface="宋体" pitchFamily="2" charset="-122"/>
                <a:ea typeface="宋体" pitchFamily="2" charset="-122"/>
              </a:defRPr>
            </a:lvl4pPr>
            <a:lvl5pPr marL="2057400" indent="-228600" eaLnBrk="0" hangingPunct="0">
              <a:defRPr kumimoji="1" sz="2400" b="1">
                <a:solidFill>
                  <a:srgbClr val="9E0848"/>
                </a:solidFill>
                <a:latin typeface="宋体" pitchFamily="2" charset="-122"/>
                <a:ea typeface="宋体" pitchFamily="2" charset="-122"/>
              </a:defRPr>
            </a:lvl5pPr>
            <a:lvl6pPr marL="25146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6pPr>
            <a:lvl7pPr marL="29718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7pPr>
            <a:lvl8pPr marL="34290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8pPr>
            <a:lvl9pPr marL="3886200" indent="-228600" algn="ctr" eaLnBrk="0" fontAlgn="base" hangingPunct="0">
              <a:spcBef>
                <a:spcPct val="50000"/>
              </a:spcBef>
              <a:spcAft>
                <a:spcPct val="0"/>
              </a:spcAft>
              <a:defRPr kumimoji="1" sz="2400" b="1">
                <a:solidFill>
                  <a:srgbClr val="9E0848"/>
                </a:solidFill>
                <a:latin typeface="宋体" pitchFamily="2" charset="-122"/>
                <a:ea typeface="宋体" pitchFamily="2" charset="-122"/>
              </a:defRPr>
            </a:lvl9pPr>
          </a:lstStyle>
          <a:p>
            <a:pPr eaLnBrk="1" hangingPunct="1"/>
            <a:fld id="{A18DFA05-7AFB-4D9D-AD91-DBBF211BC54F}" type="slidenum">
              <a:rPr lang="en-US" altLang="zh-CN" sz="1400" b="0">
                <a:solidFill>
                  <a:schemeClr val="tx1"/>
                </a:solidFill>
                <a:latin typeface="Times New Roman" pitchFamily="18" charset="0"/>
              </a:rPr>
              <a:pPr eaLnBrk="1" hangingPunct="1"/>
              <a:t>55</a:t>
            </a:fld>
            <a:endParaRPr lang="en-US" altLang="zh-CN" sz="1400" b="0">
              <a:solidFill>
                <a:schemeClr val="tx1"/>
              </a:solidFill>
              <a:latin typeface="Times New Roman" pitchFamily="18" charset="0"/>
            </a:endParaRPr>
          </a:p>
        </p:txBody>
      </p:sp>
    </p:spTree>
    <p:extLst>
      <p:ext uri="{BB962C8B-B14F-4D97-AF65-F5344CB8AC3E}">
        <p14:creationId xmlns:p14="http://schemas.microsoft.com/office/powerpoint/2010/main" val="103978782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subTitle" idx="1"/>
          </p:nvPr>
        </p:nvSpPr>
        <p:spPr bwMode="white">
          <a:xfrm>
            <a:off x="2819400" y="4953000"/>
            <a:ext cx="5167313" cy="414338"/>
          </a:xfrm>
          <a:ln/>
          <a:extLst>
            <a:ext uri="{91240B29-F687-4f45-9708-019B960494DF}">
              <a14:hiddenLine xmlns:a14="http://schemas.microsoft.com/office/drawing/2010/main" w="9525">
                <a:solidFill>
                  <a:schemeClr val="bg1"/>
                </a:solidFill>
                <a:miter lim="800000"/>
                <a:headEnd/>
                <a:tailEnd/>
              </a14:hiddenLine>
            </a:ext>
          </a:extLst>
        </p:spPr>
        <p:txBody>
          <a:bodyPr/>
          <a:lstStyle/>
          <a:p>
            <a:pPr algn="dist">
              <a:lnSpc>
                <a:spcPct val="80000"/>
              </a:lnSpc>
            </a:pPr>
            <a:r>
              <a:rPr lang="en-US" altLang="zh-CN" sz="1800" b="1" dirty="0">
                <a:solidFill>
                  <a:schemeClr val="bg1"/>
                </a:solidFill>
                <a:latin typeface="Arial" pitchFamily="34" charset="0"/>
                <a:ea typeface="宋体" pitchFamily="2" charset="-122"/>
              </a:rPr>
              <a:t>Click to edit company slogan .</a:t>
            </a:r>
          </a:p>
        </p:txBody>
      </p:sp>
      <p:sp>
        <p:nvSpPr>
          <p:cNvPr id="87044" name="Text Box 4"/>
          <p:cNvSpPr txBox="1">
            <a:spLocks noChangeArrowheads="1"/>
          </p:cNvSpPr>
          <p:nvPr/>
        </p:nvSpPr>
        <p:spPr bwMode="white">
          <a:xfrm>
            <a:off x="1187624" y="4725144"/>
            <a:ext cx="7488832"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zh-CN" altLang="en-US" sz="2800" b="1" dirty="0" smtClean="0">
                <a:solidFill>
                  <a:schemeClr val="tx1">
                    <a:lumMod val="75000"/>
                  </a:schemeClr>
                </a:solidFill>
                <a:ea typeface="宋体" pitchFamily="2" charset="-122"/>
              </a:rPr>
              <a:t>问题？        </a:t>
            </a:r>
            <a:r>
              <a:rPr lang="zh-CN" altLang="en-US" sz="2400" b="1" dirty="0" smtClean="0">
                <a:solidFill>
                  <a:schemeClr val="tx1">
                    <a:lumMod val="75000"/>
                  </a:schemeClr>
                </a:solidFill>
                <a:ea typeface="宋体" pitchFamily="2" charset="-122"/>
              </a:rPr>
              <a:t>请联系：</a:t>
            </a:r>
            <a:r>
              <a:rPr lang="en-US" altLang="zh-CN" sz="2400" b="1" dirty="0" smtClean="0">
                <a:solidFill>
                  <a:schemeClr val="tx1">
                    <a:lumMod val="75000"/>
                  </a:schemeClr>
                </a:solidFill>
                <a:ea typeface="宋体" pitchFamily="2" charset="-122"/>
              </a:rPr>
              <a:t>liuying@mparuc.edu.cn</a:t>
            </a:r>
          </a:p>
          <a:p>
            <a:pPr algn="ctr"/>
            <a:r>
              <a:rPr lang="zh-CN" altLang="en-US" sz="2400" b="1" dirty="0" smtClean="0">
                <a:solidFill>
                  <a:schemeClr val="tx1">
                    <a:lumMod val="75000"/>
                  </a:schemeClr>
                </a:solidFill>
                <a:ea typeface="宋体" pitchFamily="2" charset="-122"/>
              </a:rPr>
              <a:t>新</a:t>
            </a:r>
            <a:r>
              <a:rPr lang="zh-CN" altLang="en-US" sz="2400" b="1" dirty="0">
                <a:solidFill>
                  <a:schemeClr val="tx1">
                    <a:lumMod val="75000"/>
                  </a:schemeClr>
                </a:solidFill>
                <a:ea typeface="宋体" pitchFamily="2" charset="-122"/>
              </a:rPr>
              <a:t>浪</a:t>
            </a:r>
            <a:r>
              <a:rPr lang="zh-CN" altLang="en-US" sz="2400" b="1" dirty="0" smtClean="0">
                <a:solidFill>
                  <a:schemeClr val="tx1">
                    <a:lumMod val="75000"/>
                  </a:schemeClr>
                </a:solidFill>
                <a:ea typeface="宋体" pitchFamily="2" charset="-122"/>
              </a:rPr>
              <a:t>微博：刘颖</a:t>
            </a:r>
            <a:r>
              <a:rPr lang="en-US" altLang="zh-CN" sz="2400" b="1" dirty="0" smtClean="0">
                <a:solidFill>
                  <a:schemeClr val="tx1">
                    <a:lumMod val="75000"/>
                  </a:schemeClr>
                </a:solidFill>
                <a:ea typeface="宋体" pitchFamily="2" charset="-122"/>
              </a:rPr>
              <a:t>SEO </a:t>
            </a:r>
            <a:endParaRPr lang="en-US" altLang="zh-CN" sz="2400" b="1" dirty="0">
              <a:solidFill>
                <a:schemeClr val="tx1">
                  <a:lumMod val="75000"/>
                </a:schemeClr>
              </a:solidFill>
              <a:ea typeface="宋体" pitchFamily="2" charset="-122"/>
            </a:endParaRPr>
          </a:p>
        </p:txBody>
      </p:sp>
      <p:sp>
        <p:nvSpPr>
          <p:cNvPr id="87045" name="WordArt 5"/>
          <p:cNvSpPr>
            <a:spLocks noChangeArrowheads="1" noChangeShapeType="1" noTextEdit="1"/>
          </p:cNvSpPr>
          <p:nvPr/>
        </p:nvSpPr>
        <p:spPr bwMode="gray">
          <a:xfrm>
            <a:off x="3275856" y="1340768"/>
            <a:ext cx="3366120" cy="894184"/>
          </a:xfrm>
          <a:prstGeom prst="rect">
            <a:avLst/>
          </a:prstGeom>
        </p:spPr>
        <p:txBody>
          <a:bodyPr wrap="none" fromWordArt="1">
            <a:prstTxWarp prst="textDeflate">
              <a:avLst>
                <a:gd name="adj" fmla="val 0"/>
              </a:avLst>
            </a:prstTxWarp>
          </a:bodyPr>
          <a:lstStyle/>
          <a:p>
            <a:pPr algn="ctr"/>
            <a:r>
              <a:rPr lang="zh-CN" altLang="en-US" sz="3600" b="1" kern="10" dirty="0">
                <a:ln w="19050">
                  <a:solidFill>
                    <a:schemeClr val="bg1"/>
                  </a:solidFill>
                  <a:round/>
                  <a:headEnd/>
                  <a:tailEnd/>
                </a:ln>
                <a:solidFill>
                  <a:srgbClr val="FFC000"/>
                </a:solidFill>
                <a:effectLst>
                  <a:outerShdw dist="63500" dir="2212194" algn="ctr" rotWithShape="0">
                    <a:srgbClr val="868686">
                      <a:alpha val="50000"/>
                    </a:srgbClr>
                  </a:outerShdw>
                </a:effectLst>
                <a:latin typeface="Arial"/>
                <a:cs typeface="Arial"/>
              </a:rPr>
              <a:t>谢谢</a:t>
            </a:r>
            <a:r>
              <a:rPr lang="en-US" altLang="zh-CN" sz="3600" b="1" kern="10" dirty="0" smtClean="0">
                <a:ln w="19050">
                  <a:solidFill>
                    <a:schemeClr val="bg1"/>
                  </a:solidFill>
                  <a:round/>
                  <a:headEnd/>
                  <a:tailEnd/>
                </a:ln>
                <a:solidFill>
                  <a:srgbClr val="FFC000"/>
                </a:solidFill>
                <a:effectLst>
                  <a:outerShdw dist="63500" dir="2212194" algn="ctr" rotWithShape="0">
                    <a:srgbClr val="868686">
                      <a:alpha val="50000"/>
                    </a:srgbClr>
                  </a:outerShdw>
                </a:effectLst>
                <a:latin typeface="Arial"/>
                <a:cs typeface="Arial"/>
              </a:rPr>
              <a:t>!</a:t>
            </a:r>
            <a:endParaRPr lang="zh-CN" altLang="en-US" sz="3600" b="1" kern="10" dirty="0">
              <a:ln w="19050">
                <a:solidFill>
                  <a:schemeClr val="bg1"/>
                </a:solidFill>
                <a:round/>
                <a:headEnd/>
                <a:tailEnd/>
              </a:ln>
              <a:solidFill>
                <a:srgbClr val="FFC000"/>
              </a:solidFill>
              <a:effectLst>
                <a:outerShdw dist="63500" dir="2212194" algn="ctr" rotWithShape="0">
                  <a:srgbClr val="868686">
                    <a:alpha val="50000"/>
                  </a:srgbClr>
                </a:outerShdw>
              </a:effectLst>
              <a:latin typeface="Arial"/>
              <a:cs typeface="Aria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7045"/>
                                        </p:tgtEl>
                                        <p:attrNameLst>
                                          <p:attrName>style.visibility</p:attrName>
                                        </p:attrNameLst>
                                      </p:cBhvr>
                                      <p:to>
                                        <p:strVal val="visible"/>
                                      </p:to>
                                    </p:set>
                                    <p:anim calcmode="lin" valueType="num">
                                      <p:cBhvr>
                                        <p:cTn id="7" dur="500" fill="hold"/>
                                        <p:tgtEl>
                                          <p:spTgt spid="87045"/>
                                        </p:tgtEl>
                                        <p:attrNameLst>
                                          <p:attrName>ppt_w</p:attrName>
                                        </p:attrNameLst>
                                      </p:cBhvr>
                                      <p:tavLst>
                                        <p:tav tm="0">
                                          <p:val>
                                            <p:fltVal val="0"/>
                                          </p:val>
                                        </p:tav>
                                        <p:tav tm="100000">
                                          <p:val>
                                            <p:strVal val="#ppt_w"/>
                                          </p:val>
                                        </p:tav>
                                      </p:tavLst>
                                    </p:anim>
                                    <p:anim calcmode="lin" valueType="num">
                                      <p:cBhvr>
                                        <p:cTn id="8" dur="500" fill="hold"/>
                                        <p:tgtEl>
                                          <p:spTgt spid="87045"/>
                                        </p:tgtEl>
                                        <p:attrNameLst>
                                          <p:attrName>ppt_h</p:attrName>
                                        </p:attrNameLst>
                                      </p:cBhvr>
                                      <p:tavLst>
                                        <p:tav tm="0">
                                          <p:val>
                                            <p:fltVal val="0"/>
                                          </p:val>
                                        </p:tav>
                                        <p:tav tm="100000">
                                          <p:val>
                                            <p:strVal val="#ppt_h"/>
                                          </p:val>
                                        </p:tav>
                                      </p:tavLst>
                                    </p:anim>
                                    <p:animEffect transition="in" filter="fade">
                                      <p:cBhvr>
                                        <p:cTn id="9" dur="500"/>
                                        <p:tgtEl>
                                          <p:spTgt spid="870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39552" y="404664"/>
            <a:ext cx="7242175" cy="1143000"/>
          </a:xfrm>
        </p:spPr>
        <p:txBody>
          <a:bodyPr/>
          <a:lstStyle/>
          <a:p>
            <a:pPr eaLnBrk="1" hangingPunct="1"/>
            <a:r>
              <a:rPr lang="zh-CN" altLang="en-US" sz="3600" b="1" dirty="0" smtClean="0"/>
              <a:t>领导与领导力</a:t>
            </a:r>
          </a:p>
        </p:txBody>
      </p:sp>
      <p:sp>
        <p:nvSpPr>
          <p:cNvPr id="23555" name="Rectangle 3"/>
          <p:cNvSpPr>
            <a:spLocks noGrp="1" noChangeArrowheads="1"/>
          </p:cNvSpPr>
          <p:nvPr>
            <p:ph sz="half" idx="1"/>
          </p:nvPr>
        </p:nvSpPr>
        <p:spPr>
          <a:xfrm>
            <a:off x="457200" y="1752600"/>
            <a:ext cx="7467600" cy="3709988"/>
          </a:xfrm>
        </p:spPr>
        <p:txBody>
          <a:bodyPr/>
          <a:lstStyle/>
          <a:p>
            <a:pPr eaLnBrk="1" hangingPunct="1">
              <a:lnSpc>
                <a:spcPct val="80000"/>
              </a:lnSpc>
              <a:spcBef>
                <a:spcPct val="45000"/>
              </a:spcBef>
            </a:pPr>
            <a:r>
              <a:rPr lang="zh-CN" altLang="en-US" smtClean="0"/>
              <a:t>领导</a:t>
            </a:r>
            <a:r>
              <a:rPr lang="en-US" altLang="zh-CN" smtClean="0"/>
              <a:t>– </a:t>
            </a:r>
            <a:r>
              <a:rPr lang="zh-CN" altLang="en-US" smtClean="0"/>
              <a:t>对他人有影响的人，这个人有管理权威</a:t>
            </a:r>
          </a:p>
          <a:p>
            <a:pPr eaLnBrk="1" hangingPunct="1">
              <a:lnSpc>
                <a:spcPct val="80000"/>
              </a:lnSpc>
              <a:spcBef>
                <a:spcPct val="45000"/>
              </a:spcBef>
            </a:pPr>
            <a:r>
              <a:rPr lang="zh-CN" altLang="en-US" smtClean="0"/>
              <a:t>领导力 </a:t>
            </a:r>
            <a:r>
              <a:rPr lang="en-US" altLang="zh-CN" smtClean="0"/>
              <a:t>– </a:t>
            </a:r>
            <a:r>
              <a:rPr lang="zh-CN" altLang="en-US" smtClean="0"/>
              <a:t>领导行为，影响群体达到目标的过程</a:t>
            </a:r>
          </a:p>
          <a:p>
            <a:pPr eaLnBrk="1" hangingPunct="1">
              <a:lnSpc>
                <a:spcPct val="80000"/>
              </a:lnSpc>
              <a:spcBef>
                <a:spcPct val="45000"/>
              </a:spcBef>
            </a:pPr>
            <a:r>
              <a:rPr lang="zh-CN" altLang="en-US" smtClean="0"/>
              <a:t>理想状态下，所有的管理者都是领导</a:t>
            </a:r>
          </a:p>
          <a:p>
            <a:pPr eaLnBrk="1" hangingPunct="1">
              <a:lnSpc>
                <a:spcPct val="80000"/>
              </a:lnSpc>
              <a:spcBef>
                <a:spcPct val="45000"/>
              </a:spcBef>
            </a:pPr>
            <a:r>
              <a:rPr lang="zh-CN" altLang="en-US" smtClean="0"/>
              <a:t>尽管群体中会有非正式的领导出现，但那些人并不是我们要研究的领导</a:t>
            </a:r>
          </a:p>
          <a:p>
            <a:pPr eaLnBrk="1" hangingPunct="1">
              <a:lnSpc>
                <a:spcPct val="80000"/>
              </a:lnSpc>
              <a:spcBef>
                <a:spcPct val="45000"/>
              </a:spcBef>
              <a:buFontTx/>
              <a:buNone/>
            </a:pPr>
            <a:endParaRPr lang="zh-CN" altLang="en-US" i="1" smtClean="0"/>
          </a:p>
        </p:txBody>
      </p:sp>
    </p:spTree>
    <p:extLst>
      <p:ext uri="{BB962C8B-B14F-4D97-AF65-F5344CB8AC3E}">
        <p14:creationId xmlns:p14="http://schemas.microsoft.com/office/powerpoint/2010/main" val="933080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a:xfrm>
            <a:off x="755576" y="476672"/>
            <a:ext cx="7239000" cy="968376"/>
          </a:xfrm>
        </p:spPr>
        <p:txBody>
          <a:bodyPr/>
          <a:lstStyle/>
          <a:p>
            <a:pPr eaLnBrk="1" hangingPunct="1"/>
            <a:r>
              <a:rPr lang="zh-CN" altLang="en-US" dirty="0" smtClean="0"/>
              <a:t>关于领导的理解</a:t>
            </a:r>
            <a:endParaRPr lang="zh-CN" altLang="en-US" dirty="0" smtClean="0">
              <a:ea typeface="宋体" pitchFamily="2" charset="-122"/>
            </a:endParaRPr>
          </a:p>
        </p:txBody>
      </p:sp>
      <p:sp>
        <p:nvSpPr>
          <p:cNvPr id="24579" name="内容占位符 2"/>
          <p:cNvSpPr>
            <a:spLocks noGrp="1"/>
          </p:cNvSpPr>
          <p:nvPr>
            <p:ph idx="1"/>
          </p:nvPr>
        </p:nvSpPr>
        <p:spPr>
          <a:xfrm>
            <a:off x="503238" y="1679575"/>
            <a:ext cx="8183562" cy="4187825"/>
          </a:xfrm>
        </p:spPr>
        <p:txBody>
          <a:bodyPr/>
          <a:lstStyle/>
          <a:p>
            <a:pPr eaLnBrk="1" hangingPunct="1"/>
            <a:r>
              <a:rPr lang="zh-CN" altLang="en-US" sz="2400" dirty="0" smtClean="0"/>
              <a:t>领导是一个过程，而不是存在于领导者身上的一种特点或性格，领导活动发生在领导者与下属的互动过程之中。</a:t>
            </a:r>
            <a:endParaRPr lang="en-US" altLang="zh-CN" sz="2400" dirty="0" smtClean="0"/>
          </a:p>
          <a:p>
            <a:pPr eaLnBrk="1" hangingPunct="1"/>
            <a:r>
              <a:rPr lang="zh-CN" altLang="en-US" sz="2400" dirty="0" smtClean="0"/>
              <a:t>领导能产生影响力。</a:t>
            </a:r>
            <a:endParaRPr lang="en-US" altLang="zh-CN" sz="2400" dirty="0" smtClean="0"/>
          </a:p>
          <a:p>
            <a:pPr eaLnBrk="1" hangingPunct="1"/>
            <a:r>
              <a:rPr lang="zh-CN" altLang="en-US" sz="2400" dirty="0" smtClean="0"/>
              <a:t>领导过程存在于群体环境之中，单个人不能形成领导。</a:t>
            </a:r>
            <a:endParaRPr lang="en-US" altLang="zh-CN" sz="2400" dirty="0" smtClean="0"/>
          </a:p>
          <a:p>
            <a:pPr eaLnBrk="1" hangingPunct="1"/>
            <a:r>
              <a:rPr lang="zh-CN" altLang="en-US" sz="2400" dirty="0" smtClean="0"/>
              <a:t>领导活动是在一定的组织结构中展开的，组织的存在是领导产生作用的背景，这个组织可以是一个小项目组、一个工作团队，或者是包含着完整组织结构的大型组织。</a:t>
            </a:r>
            <a:endParaRPr lang="en-US" altLang="zh-CN" sz="2400" dirty="0" smtClean="0"/>
          </a:p>
          <a:p>
            <a:pPr eaLnBrk="1" hangingPunct="1"/>
            <a:r>
              <a:rPr lang="zh-CN" altLang="en-US" sz="2400" dirty="0" smtClean="0"/>
              <a:t>领导活动的目的是为了实现某一特定的组织目标；组织目标是领导活动的指向标了，也是领导活动的归宿。</a:t>
            </a:r>
          </a:p>
        </p:txBody>
      </p:sp>
    </p:spTree>
    <p:extLst>
      <p:ext uri="{BB962C8B-B14F-4D97-AF65-F5344CB8AC3E}">
        <p14:creationId xmlns:p14="http://schemas.microsoft.com/office/powerpoint/2010/main" val="27515118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Grp="1" noChangeArrowheads="1"/>
          </p:cNvSpPr>
          <p:nvPr>
            <p:ph type="title"/>
          </p:nvPr>
        </p:nvSpPr>
        <p:spPr/>
        <p:txBody>
          <a:bodyPr/>
          <a:lstStyle/>
          <a:p>
            <a:pPr eaLnBrk="1" hangingPunct="1"/>
            <a:r>
              <a:rPr lang="zh-CN" altLang="en-US" dirty="0" smtClean="0">
                <a:ea typeface="宋体" charset="-122"/>
              </a:rPr>
              <a:t>领导力测评与开发基本模型</a:t>
            </a:r>
          </a:p>
        </p:txBody>
      </p:sp>
      <p:grpSp>
        <p:nvGrpSpPr>
          <p:cNvPr id="2" name="Group 33"/>
          <p:cNvGrpSpPr>
            <a:grpSpLocks/>
          </p:cNvGrpSpPr>
          <p:nvPr/>
        </p:nvGrpSpPr>
        <p:grpSpPr bwMode="auto">
          <a:xfrm>
            <a:off x="1566044" y="1915418"/>
            <a:ext cx="5384602" cy="3473648"/>
            <a:chOff x="0" y="0"/>
            <a:chExt cx="4824" cy="3111"/>
          </a:xfrm>
        </p:grpSpPr>
        <p:sp>
          <p:nvSpPr>
            <p:cNvPr id="24599" name="AutoShape 2"/>
            <p:cNvSpPr>
              <a:spLocks/>
            </p:cNvSpPr>
            <p:nvPr/>
          </p:nvSpPr>
          <p:spPr bwMode="auto">
            <a:xfrm>
              <a:off x="641" y="503"/>
              <a:ext cx="3583" cy="1815"/>
            </a:xfrm>
            <a:custGeom>
              <a:avLst/>
              <a:gdLst>
                <a:gd name="T0" fmla="*/ 1792 w 21600"/>
                <a:gd name="T1" fmla="*/ 907 h 21600"/>
                <a:gd name="T2" fmla="*/ 0 60000 65536"/>
                <a:gd name="T3" fmla="*/ 0 w 21600"/>
                <a:gd name="T4" fmla="*/ 0 h 21600"/>
                <a:gd name="T5" fmla="*/ 21600 w 21600"/>
                <a:gd name="T6" fmla="*/ 21600 h 21600"/>
              </a:gdLst>
              <a:ahLst/>
              <a:cxnLst>
                <a:cxn ang="T2">
                  <a:pos x="T0" y="T1"/>
                </a:cxn>
              </a:cxnLst>
              <a:rect l="T3" t="T4" r="T5" b="T6"/>
              <a:pathLst>
                <a:path w="21600" h="21600">
                  <a:moveTo>
                    <a:pt x="0" y="11750"/>
                  </a:moveTo>
                  <a:lnTo>
                    <a:pt x="4555" y="11750"/>
                  </a:lnTo>
                  <a:lnTo>
                    <a:pt x="4555" y="21600"/>
                  </a:lnTo>
                  <a:lnTo>
                    <a:pt x="17045" y="21600"/>
                  </a:lnTo>
                  <a:lnTo>
                    <a:pt x="17045" y="11750"/>
                  </a:lnTo>
                  <a:lnTo>
                    <a:pt x="21600" y="11750"/>
                  </a:lnTo>
                  <a:lnTo>
                    <a:pt x="10800" y="0"/>
                  </a:lnTo>
                  <a:close/>
                  <a:moveTo>
                    <a:pt x="0" y="11750"/>
                  </a:moveTo>
                </a:path>
              </a:pathLst>
            </a:custGeom>
            <a:gradFill rotWithShape="0">
              <a:gsLst>
                <a:gs pos="0">
                  <a:srgbClr val="BBE0E3"/>
                </a:gs>
                <a:gs pos="100000">
                  <a:srgbClr val="FFFFFF"/>
                </a:gs>
              </a:gsLst>
              <a:lin ang="5400000" scaled="1"/>
            </a:gradFill>
            <a:ln w="9525" cap="flat">
              <a:noFill/>
              <a:miter lim="800000"/>
              <a:headEnd type="none" w="med" len="med"/>
              <a:tailEnd type="none" w="med" len="med"/>
            </a:ln>
          </p:spPr>
          <p:txBody>
            <a:bodyPr lIns="0" tIns="0" rIns="0" bIns="0"/>
            <a:lstStyle/>
            <a:p>
              <a:endParaRPr lang="zh-CN" altLang="en-US"/>
            </a:p>
          </p:txBody>
        </p:sp>
        <p:grpSp>
          <p:nvGrpSpPr>
            <p:cNvPr id="3" name="Group 5"/>
            <p:cNvGrpSpPr>
              <a:grpSpLocks/>
            </p:cNvGrpSpPr>
            <p:nvPr/>
          </p:nvGrpSpPr>
          <p:grpSpPr bwMode="auto">
            <a:xfrm>
              <a:off x="493" y="0"/>
              <a:ext cx="3752" cy="380"/>
              <a:chOff x="0" y="0"/>
              <a:chExt cx="3751" cy="380"/>
            </a:xfrm>
          </p:grpSpPr>
          <p:sp>
            <p:nvSpPr>
              <p:cNvPr id="25603" name="AutoShape 3"/>
              <p:cNvSpPr>
                <a:spLocks/>
              </p:cNvSpPr>
              <p:nvPr/>
            </p:nvSpPr>
            <p:spPr bwMode="auto">
              <a:xfrm>
                <a:off x="0" y="0"/>
                <a:ext cx="3751" cy="380"/>
              </a:xfrm>
              <a:prstGeom prst="roundRect">
                <a:avLst>
                  <a:gd name="adj" fmla="val 47620"/>
                </a:avLst>
              </a:prstGeom>
              <a:gradFill rotWithShape="0">
                <a:gsLst>
                  <a:gs pos="0">
                    <a:srgbClr val="333399"/>
                  </a:gs>
                  <a:gs pos="50000">
                    <a:srgbClr val="7C7CBD"/>
                  </a:gs>
                  <a:gs pos="100000">
                    <a:srgbClr val="333399"/>
                  </a:gs>
                </a:gsLst>
                <a:lin ang="0" scaled="1"/>
              </a:gradFill>
              <a:ln w="38100" cap="flat">
                <a:solidFill>
                  <a:srgbClr val="FFFFFF"/>
                </a:solidFill>
                <a:prstDash val="solid"/>
                <a:round/>
                <a:headEnd type="none" w="med" len="med"/>
                <a:tailEnd type="none" w="med" len="med"/>
              </a:ln>
              <a:effectLst>
                <a:outerShdw dist="63499" dir="3187774" algn="ctr" rotWithShape="0">
                  <a:schemeClr val="bg2">
                    <a:alpha val="75000"/>
                  </a:schemeClr>
                </a:outerShdw>
              </a:effectLst>
            </p:spPr>
            <p:txBody>
              <a:bodyPr lIns="0" tIns="0" rIns="0" bIns="0"/>
              <a:lstStyle/>
              <a:p>
                <a:endParaRPr lang="zh-CN" altLang="en-US">
                  <a:ea typeface="宋体" charset="-122"/>
                </a:endParaRPr>
              </a:p>
            </p:txBody>
          </p:sp>
          <p:sp>
            <p:nvSpPr>
              <p:cNvPr id="24629" name="Rectangle 4"/>
              <p:cNvSpPr>
                <a:spLocks/>
              </p:cNvSpPr>
              <p:nvPr/>
            </p:nvSpPr>
            <p:spPr bwMode="auto">
              <a:xfrm>
                <a:off x="1339" y="42"/>
                <a:ext cx="1168" cy="336"/>
              </a:xfrm>
              <a:prstGeom prst="rect">
                <a:avLst/>
              </a:prstGeom>
              <a:noFill/>
              <a:ln w="12700">
                <a:noFill/>
                <a:miter lim="800000"/>
                <a:headEnd/>
                <a:tailEnd/>
              </a:ln>
            </p:spPr>
            <p:txBody>
              <a:bodyPr lIns="38100" tIns="38100" rIns="90111" bIns="38100" anchor="ctr"/>
              <a:lstStyle/>
              <a:p>
                <a:pPr marL="8929"/>
                <a:r>
                  <a:rPr lang="zh-CN" altLang="en-US" sz="1700" b="1" dirty="0">
                    <a:solidFill>
                      <a:srgbClr val="F3EB00"/>
                    </a:solidFill>
                    <a:latin typeface="Verdana Bold" charset="0"/>
                    <a:ea typeface="宋体" charset="-122"/>
                    <a:sym typeface="Verdana Bold" charset="0"/>
                  </a:rPr>
                  <a:t>领导能力</a:t>
                </a:r>
              </a:p>
            </p:txBody>
          </p:sp>
        </p:grpSp>
        <p:sp>
          <p:nvSpPr>
            <p:cNvPr id="24601" name="Rectangle 6"/>
            <p:cNvSpPr>
              <a:spLocks/>
            </p:cNvSpPr>
            <p:nvPr/>
          </p:nvSpPr>
          <p:spPr bwMode="auto">
            <a:xfrm>
              <a:off x="1887" y="1041"/>
              <a:ext cx="1087" cy="277"/>
            </a:xfrm>
            <a:prstGeom prst="rect">
              <a:avLst/>
            </a:prstGeom>
            <a:noFill/>
            <a:ln w="12700">
              <a:noFill/>
              <a:miter lim="800000"/>
              <a:headEnd/>
              <a:tailEnd/>
            </a:ln>
          </p:spPr>
          <p:txBody>
            <a:bodyPr lIns="0" tIns="0" rIns="40639" bIns="0"/>
            <a:lstStyle/>
            <a:p>
              <a:pPr marL="27905"/>
              <a:r>
                <a:rPr lang="zh-CN" altLang="en-US" sz="1700" dirty="0">
                  <a:solidFill>
                    <a:srgbClr val="4D4D4D"/>
                  </a:solidFill>
                  <a:latin typeface="BiauKai" charset="0"/>
                  <a:ea typeface="华文宋体" charset="-122"/>
                  <a:sym typeface="BiauKai" charset="0"/>
                </a:rPr>
                <a:t>经历与经验</a:t>
              </a:r>
            </a:p>
          </p:txBody>
        </p:sp>
        <p:grpSp>
          <p:nvGrpSpPr>
            <p:cNvPr id="4" name="Group 13"/>
            <p:cNvGrpSpPr>
              <a:grpSpLocks/>
            </p:cNvGrpSpPr>
            <p:nvPr/>
          </p:nvGrpSpPr>
          <p:grpSpPr bwMode="auto">
            <a:xfrm>
              <a:off x="0" y="1742"/>
              <a:ext cx="1023" cy="1369"/>
              <a:chOff x="0" y="0"/>
              <a:chExt cx="1023" cy="1369"/>
            </a:xfrm>
          </p:grpSpPr>
          <p:grpSp>
            <p:nvGrpSpPr>
              <p:cNvPr id="5" name="Group 11"/>
              <p:cNvGrpSpPr>
                <a:grpSpLocks/>
              </p:cNvGrpSpPr>
              <p:nvPr/>
            </p:nvGrpSpPr>
            <p:grpSpPr bwMode="auto">
              <a:xfrm>
                <a:off x="0" y="0"/>
                <a:ext cx="962" cy="1001"/>
                <a:chOff x="0" y="0"/>
                <a:chExt cx="962" cy="1001"/>
              </a:xfrm>
            </p:grpSpPr>
            <p:grpSp>
              <p:nvGrpSpPr>
                <p:cNvPr id="6" name="Group 9"/>
                <p:cNvGrpSpPr>
                  <a:grpSpLocks/>
                </p:cNvGrpSpPr>
                <p:nvPr/>
              </p:nvGrpSpPr>
              <p:grpSpPr bwMode="auto">
                <a:xfrm>
                  <a:off x="0" y="0"/>
                  <a:ext cx="962" cy="1001"/>
                  <a:chOff x="0" y="0"/>
                  <a:chExt cx="962" cy="1001"/>
                </a:xfrm>
              </p:grpSpPr>
              <p:sp>
                <p:nvSpPr>
                  <p:cNvPr id="24626" name="Oval 7"/>
                  <p:cNvSpPr>
                    <a:spLocks/>
                  </p:cNvSpPr>
                  <p:nvPr/>
                </p:nvSpPr>
                <p:spPr bwMode="auto">
                  <a:xfrm>
                    <a:off x="0" y="0"/>
                    <a:ext cx="962" cy="1001"/>
                  </a:xfrm>
                  <a:prstGeom prst="ellipse">
                    <a:avLst/>
                  </a:prstGeom>
                  <a:gradFill rotWithShape="0">
                    <a:gsLst>
                      <a:gs pos="0">
                        <a:srgbClr val="333399"/>
                      </a:gs>
                      <a:gs pos="100000">
                        <a:srgbClr val="202061"/>
                      </a:gs>
                    </a:gsLst>
                    <a:lin ang="5400000" scaled="1"/>
                  </a:gradFill>
                  <a:ln w="9525">
                    <a:noFill/>
                    <a:round/>
                    <a:headEnd/>
                    <a:tailEnd/>
                  </a:ln>
                </p:spPr>
                <p:txBody>
                  <a:bodyPr lIns="0" tIns="0" rIns="0" bIns="0"/>
                  <a:lstStyle/>
                  <a:p>
                    <a:endParaRPr lang="zh-CN" altLang="en-US">
                      <a:ea typeface="宋体" charset="-122"/>
                    </a:endParaRPr>
                  </a:p>
                </p:txBody>
              </p:sp>
              <p:sp>
                <p:nvSpPr>
                  <p:cNvPr id="24627" name="Freeform 8"/>
                  <p:cNvSpPr>
                    <a:spLocks/>
                  </p:cNvSpPr>
                  <p:nvPr/>
                </p:nvSpPr>
                <p:spPr bwMode="auto">
                  <a:xfrm>
                    <a:off x="110" y="16"/>
                    <a:ext cx="742" cy="378"/>
                  </a:xfrm>
                  <a:custGeom>
                    <a:avLst/>
                    <a:gdLst>
                      <a:gd name="T0" fmla="*/ 21273 w 21600"/>
                      <a:gd name="T1" fmla="*/ 12165 h 21600"/>
                      <a:gd name="T2" fmla="*/ 21535 w 21600"/>
                      <a:gd name="T3" fmla="*/ 13409 h 21600"/>
                      <a:gd name="T4" fmla="*/ 21600 w 21600"/>
                      <a:gd name="T5" fmla="*/ 14592 h 21600"/>
                      <a:gd name="T6" fmla="*/ 21502 w 21600"/>
                      <a:gd name="T7" fmla="*/ 15654 h 21600"/>
                      <a:gd name="T8" fmla="*/ 21224 w 21600"/>
                      <a:gd name="T9" fmla="*/ 16685 h 21600"/>
                      <a:gd name="T10" fmla="*/ 20799 w 21600"/>
                      <a:gd name="T11" fmla="*/ 17565 h 21600"/>
                      <a:gd name="T12" fmla="*/ 20259 w 21600"/>
                      <a:gd name="T13" fmla="*/ 18324 h 21600"/>
                      <a:gd name="T14" fmla="*/ 19556 w 21600"/>
                      <a:gd name="T15" fmla="*/ 19052 h 21600"/>
                      <a:gd name="T16" fmla="*/ 18755 w 21600"/>
                      <a:gd name="T17" fmla="*/ 19689 h 21600"/>
                      <a:gd name="T18" fmla="*/ 17856 w 21600"/>
                      <a:gd name="T19" fmla="*/ 20235 h 21600"/>
                      <a:gd name="T20" fmla="*/ 16858 w 21600"/>
                      <a:gd name="T21" fmla="*/ 20720 h 21600"/>
                      <a:gd name="T22" fmla="*/ 15812 w 21600"/>
                      <a:gd name="T23" fmla="*/ 21054 h 21600"/>
                      <a:gd name="T24" fmla="*/ 14651 w 21600"/>
                      <a:gd name="T25" fmla="*/ 21357 h 21600"/>
                      <a:gd name="T26" fmla="*/ 13473 w 21600"/>
                      <a:gd name="T27" fmla="*/ 21539 h 21600"/>
                      <a:gd name="T28" fmla="*/ 12999 w 21600"/>
                      <a:gd name="T29" fmla="*/ 21600 h 21600"/>
                      <a:gd name="T30" fmla="*/ 7783 w 21600"/>
                      <a:gd name="T31" fmla="*/ 21600 h 21600"/>
                      <a:gd name="T32" fmla="*/ 7718 w 21600"/>
                      <a:gd name="T33" fmla="*/ 21600 h 21600"/>
                      <a:gd name="T34" fmla="*/ 6688 w 21600"/>
                      <a:gd name="T35" fmla="*/ 21479 h 21600"/>
                      <a:gd name="T36" fmla="*/ 5690 w 21600"/>
                      <a:gd name="T37" fmla="*/ 21357 h 21600"/>
                      <a:gd name="T38" fmla="*/ 4742 w 21600"/>
                      <a:gd name="T39" fmla="*/ 21115 h 21600"/>
                      <a:gd name="T40" fmla="*/ 3843 w 21600"/>
                      <a:gd name="T41" fmla="*/ 20902 h 21600"/>
                      <a:gd name="T42" fmla="*/ 3041 w 21600"/>
                      <a:gd name="T43" fmla="*/ 20538 h 21600"/>
                      <a:gd name="T44" fmla="*/ 2306 w 21600"/>
                      <a:gd name="T45" fmla="*/ 20113 h 21600"/>
                      <a:gd name="T46" fmla="*/ 1668 w 21600"/>
                      <a:gd name="T47" fmla="*/ 19658 h 21600"/>
                      <a:gd name="T48" fmla="*/ 1096 w 21600"/>
                      <a:gd name="T49" fmla="*/ 19112 h 21600"/>
                      <a:gd name="T50" fmla="*/ 638 w 21600"/>
                      <a:gd name="T51" fmla="*/ 18445 h 21600"/>
                      <a:gd name="T52" fmla="*/ 294 w 21600"/>
                      <a:gd name="T53" fmla="*/ 17687 h 21600"/>
                      <a:gd name="T54" fmla="*/ 98 w 21600"/>
                      <a:gd name="T55" fmla="*/ 16807 h 21600"/>
                      <a:gd name="T56" fmla="*/ 0 w 21600"/>
                      <a:gd name="T57" fmla="*/ 15897 h 21600"/>
                      <a:gd name="T58" fmla="*/ 0 w 21600"/>
                      <a:gd name="T59" fmla="*/ 15775 h 21600"/>
                      <a:gd name="T60" fmla="*/ 65 w 21600"/>
                      <a:gd name="T61" fmla="*/ 14774 h 21600"/>
                      <a:gd name="T62" fmla="*/ 262 w 21600"/>
                      <a:gd name="T63" fmla="*/ 13530 h 21600"/>
                      <a:gd name="T64" fmla="*/ 834 w 21600"/>
                      <a:gd name="T65" fmla="*/ 11225 h 21600"/>
                      <a:gd name="T66" fmla="*/ 1537 w 21600"/>
                      <a:gd name="T67" fmla="*/ 9071 h 21600"/>
                      <a:gd name="T68" fmla="*/ 2404 w 21600"/>
                      <a:gd name="T69" fmla="*/ 7129 h 21600"/>
                      <a:gd name="T70" fmla="*/ 3336 w 21600"/>
                      <a:gd name="T71" fmla="*/ 5339 h 21600"/>
                      <a:gd name="T72" fmla="*/ 4415 w 21600"/>
                      <a:gd name="T73" fmla="*/ 3792 h 21600"/>
                      <a:gd name="T74" fmla="*/ 5576 w 21600"/>
                      <a:gd name="T75" fmla="*/ 2488 h 21600"/>
                      <a:gd name="T76" fmla="*/ 6786 w 21600"/>
                      <a:gd name="T77" fmla="*/ 1426 h 21600"/>
                      <a:gd name="T78" fmla="*/ 8127 w 21600"/>
                      <a:gd name="T79" fmla="*/ 637 h 21600"/>
                      <a:gd name="T80" fmla="*/ 9500 w 21600"/>
                      <a:gd name="T81" fmla="*/ 182 h 21600"/>
                      <a:gd name="T82" fmla="*/ 10906 w 21600"/>
                      <a:gd name="T83" fmla="*/ 0 h 21600"/>
                      <a:gd name="T84" fmla="*/ 10906 w 21600"/>
                      <a:gd name="T85" fmla="*/ 0 h 21600"/>
                      <a:gd name="T86" fmla="*/ 12411 w 21600"/>
                      <a:gd name="T87" fmla="*/ 182 h 21600"/>
                      <a:gd name="T88" fmla="*/ 13850 w 21600"/>
                      <a:gd name="T89" fmla="*/ 698 h 21600"/>
                      <a:gd name="T90" fmla="*/ 15239 w 21600"/>
                      <a:gd name="T91" fmla="*/ 1608 h 21600"/>
                      <a:gd name="T92" fmla="*/ 16515 w 21600"/>
                      <a:gd name="T93" fmla="*/ 2730 h 21600"/>
                      <a:gd name="T94" fmla="*/ 17692 w 21600"/>
                      <a:gd name="T95" fmla="*/ 4156 h 21600"/>
                      <a:gd name="T96" fmla="*/ 18788 w 21600"/>
                      <a:gd name="T97" fmla="*/ 5885 h 21600"/>
                      <a:gd name="T98" fmla="*/ 19752 w 21600"/>
                      <a:gd name="T99" fmla="*/ 7766 h 21600"/>
                      <a:gd name="T100" fmla="*/ 20570 w 21600"/>
                      <a:gd name="T101" fmla="*/ 9860 h 21600"/>
                      <a:gd name="T102" fmla="*/ 21273 w 21600"/>
                      <a:gd name="T103" fmla="*/ 12165 h 21600"/>
                      <a:gd name="T104" fmla="*/ 21273 w 21600"/>
                      <a:gd name="T105" fmla="*/ 12165 h 21600"/>
                      <a:gd name="T106" fmla="*/ 21273 w 21600"/>
                      <a:gd name="T107" fmla="*/ 12165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273" y="12165"/>
                        </a:moveTo>
                        <a:lnTo>
                          <a:pt x="21535" y="13409"/>
                        </a:lnTo>
                        <a:lnTo>
                          <a:pt x="21600" y="14592"/>
                        </a:lnTo>
                        <a:lnTo>
                          <a:pt x="21502" y="15654"/>
                        </a:lnTo>
                        <a:lnTo>
                          <a:pt x="21224" y="16685"/>
                        </a:lnTo>
                        <a:lnTo>
                          <a:pt x="20799" y="17565"/>
                        </a:lnTo>
                        <a:lnTo>
                          <a:pt x="20259" y="18324"/>
                        </a:lnTo>
                        <a:lnTo>
                          <a:pt x="19556" y="19052"/>
                        </a:lnTo>
                        <a:lnTo>
                          <a:pt x="18755" y="19689"/>
                        </a:lnTo>
                        <a:lnTo>
                          <a:pt x="17856" y="20235"/>
                        </a:lnTo>
                        <a:lnTo>
                          <a:pt x="16858" y="20720"/>
                        </a:lnTo>
                        <a:lnTo>
                          <a:pt x="15812" y="21054"/>
                        </a:lnTo>
                        <a:lnTo>
                          <a:pt x="14651" y="21357"/>
                        </a:lnTo>
                        <a:lnTo>
                          <a:pt x="13473" y="21539"/>
                        </a:lnTo>
                        <a:lnTo>
                          <a:pt x="12999" y="21600"/>
                        </a:lnTo>
                        <a:lnTo>
                          <a:pt x="7783" y="21600"/>
                        </a:lnTo>
                        <a:lnTo>
                          <a:pt x="7718" y="21600"/>
                        </a:lnTo>
                        <a:lnTo>
                          <a:pt x="6688" y="21479"/>
                        </a:lnTo>
                        <a:lnTo>
                          <a:pt x="5690" y="21357"/>
                        </a:lnTo>
                        <a:lnTo>
                          <a:pt x="4742" y="21115"/>
                        </a:lnTo>
                        <a:lnTo>
                          <a:pt x="3843" y="20902"/>
                        </a:lnTo>
                        <a:lnTo>
                          <a:pt x="3041" y="20538"/>
                        </a:lnTo>
                        <a:lnTo>
                          <a:pt x="2306" y="20113"/>
                        </a:lnTo>
                        <a:lnTo>
                          <a:pt x="1668" y="19658"/>
                        </a:lnTo>
                        <a:lnTo>
                          <a:pt x="1096" y="19112"/>
                        </a:lnTo>
                        <a:lnTo>
                          <a:pt x="638" y="18445"/>
                        </a:lnTo>
                        <a:lnTo>
                          <a:pt x="294" y="17687"/>
                        </a:lnTo>
                        <a:lnTo>
                          <a:pt x="98" y="16807"/>
                        </a:lnTo>
                        <a:lnTo>
                          <a:pt x="0" y="15897"/>
                        </a:lnTo>
                        <a:lnTo>
                          <a:pt x="0" y="15775"/>
                        </a:lnTo>
                        <a:lnTo>
                          <a:pt x="65" y="14774"/>
                        </a:lnTo>
                        <a:lnTo>
                          <a:pt x="262" y="13530"/>
                        </a:lnTo>
                        <a:lnTo>
                          <a:pt x="834" y="11225"/>
                        </a:lnTo>
                        <a:lnTo>
                          <a:pt x="1537" y="9071"/>
                        </a:lnTo>
                        <a:lnTo>
                          <a:pt x="2404" y="7129"/>
                        </a:lnTo>
                        <a:lnTo>
                          <a:pt x="3336" y="5339"/>
                        </a:lnTo>
                        <a:lnTo>
                          <a:pt x="4415" y="3792"/>
                        </a:lnTo>
                        <a:lnTo>
                          <a:pt x="5576" y="2488"/>
                        </a:lnTo>
                        <a:lnTo>
                          <a:pt x="6786" y="1426"/>
                        </a:lnTo>
                        <a:lnTo>
                          <a:pt x="8127" y="637"/>
                        </a:lnTo>
                        <a:lnTo>
                          <a:pt x="9500" y="182"/>
                        </a:lnTo>
                        <a:lnTo>
                          <a:pt x="10906" y="0"/>
                        </a:lnTo>
                        <a:lnTo>
                          <a:pt x="12411" y="182"/>
                        </a:lnTo>
                        <a:lnTo>
                          <a:pt x="13850" y="698"/>
                        </a:lnTo>
                        <a:lnTo>
                          <a:pt x="15239" y="1608"/>
                        </a:lnTo>
                        <a:lnTo>
                          <a:pt x="16515" y="2730"/>
                        </a:lnTo>
                        <a:lnTo>
                          <a:pt x="17692" y="4156"/>
                        </a:lnTo>
                        <a:lnTo>
                          <a:pt x="18788" y="5885"/>
                        </a:lnTo>
                        <a:lnTo>
                          <a:pt x="19752" y="7766"/>
                        </a:lnTo>
                        <a:lnTo>
                          <a:pt x="20570" y="9860"/>
                        </a:lnTo>
                        <a:lnTo>
                          <a:pt x="21273" y="12165"/>
                        </a:lnTo>
                        <a:close/>
                        <a:moveTo>
                          <a:pt x="21273" y="12165"/>
                        </a:moveTo>
                      </a:path>
                    </a:pathLst>
                  </a:custGeom>
                  <a:gradFill rotWithShape="0">
                    <a:gsLst>
                      <a:gs pos="0">
                        <a:srgbClr val="FFFFFF"/>
                      </a:gs>
                      <a:gs pos="100000">
                        <a:srgbClr val="333399"/>
                      </a:gs>
                    </a:gsLst>
                    <a:lin ang="5400000" scaled="1"/>
                  </a:gradFill>
                  <a:ln w="3175" cap="flat">
                    <a:noFill/>
                    <a:round/>
                    <a:headEnd type="none" w="med" len="med"/>
                    <a:tailEnd type="none" w="med" len="med"/>
                  </a:ln>
                </p:spPr>
                <p:txBody>
                  <a:bodyPr lIns="0" tIns="0" rIns="0" bIns="0"/>
                  <a:lstStyle/>
                  <a:p>
                    <a:endParaRPr lang="zh-CN" altLang="en-US"/>
                  </a:p>
                </p:txBody>
              </p:sp>
            </p:grpSp>
            <p:sp>
              <p:nvSpPr>
                <p:cNvPr id="24625" name="Rectangle 10"/>
                <p:cNvSpPr>
                  <a:spLocks/>
                </p:cNvSpPr>
                <p:nvPr/>
              </p:nvSpPr>
              <p:spPr bwMode="auto">
                <a:xfrm>
                  <a:off x="240" y="482"/>
                  <a:ext cx="456" cy="280"/>
                </a:xfrm>
                <a:prstGeom prst="rect">
                  <a:avLst/>
                </a:prstGeom>
                <a:noFill/>
                <a:ln w="12700">
                  <a:noFill/>
                  <a:miter lim="800000"/>
                  <a:headEnd/>
                  <a:tailEnd/>
                </a:ln>
              </p:spPr>
              <p:txBody>
                <a:bodyPr lIns="0" tIns="0" rIns="40639" bIns="0"/>
                <a:lstStyle/>
                <a:p>
                  <a:pPr marL="27905"/>
                  <a:r>
                    <a:rPr lang="zh-CN" altLang="en-US" sz="1400" b="1" dirty="0">
                      <a:solidFill>
                        <a:srgbClr val="FFFFFF"/>
                      </a:solidFill>
                      <a:latin typeface="Arial Bold" charset="0"/>
                      <a:ea typeface="宋体" charset="-122"/>
                      <a:sym typeface="Arial Bold" charset="0"/>
                    </a:rPr>
                    <a:t>智商</a:t>
                  </a:r>
                </a:p>
              </p:txBody>
            </p:sp>
          </p:grpSp>
          <p:sp>
            <p:nvSpPr>
              <p:cNvPr id="24623" name="Oval 12"/>
              <p:cNvSpPr>
                <a:spLocks/>
              </p:cNvSpPr>
              <p:nvPr/>
            </p:nvSpPr>
            <p:spPr bwMode="auto">
              <a:xfrm>
                <a:off x="0" y="1079"/>
                <a:ext cx="1023" cy="290"/>
              </a:xfrm>
              <a:prstGeom prst="ellipse">
                <a:avLst/>
              </a:prstGeom>
              <a:gradFill rotWithShape="0">
                <a:gsLst>
                  <a:gs pos="0">
                    <a:srgbClr val="808080"/>
                  </a:gs>
                  <a:gs pos="100000">
                    <a:srgbClr val="FFFFFF"/>
                  </a:gs>
                </a:gsLst>
                <a:path path="rect">
                  <a:fillToRect l="50000" t="50000" r="50000" b="50000"/>
                </a:path>
              </a:gradFill>
              <a:ln w="9525">
                <a:noFill/>
                <a:round/>
                <a:headEnd/>
                <a:tailEnd/>
              </a:ln>
            </p:spPr>
            <p:txBody>
              <a:bodyPr lIns="0" tIns="0" rIns="0" bIns="0"/>
              <a:lstStyle/>
              <a:p>
                <a:endParaRPr lang="zh-CN" altLang="en-US">
                  <a:ea typeface="宋体" charset="-122"/>
                </a:endParaRPr>
              </a:p>
            </p:txBody>
          </p:sp>
        </p:grpSp>
        <p:grpSp>
          <p:nvGrpSpPr>
            <p:cNvPr id="7" name="Group 19"/>
            <p:cNvGrpSpPr>
              <a:grpSpLocks/>
            </p:cNvGrpSpPr>
            <p:nvPr/>
          </p:nvGrpSpPr>
          <p:grpSpPr bwMode="auto">
            <a:xfrm>
              <a:off x="1234" y="1742"/>
              <a:ext cx="1047" cy="1369"/>
              <a:chOff x="0" y="0"/>
              <a:chExt cx="1047" cy="1369"/>
            </a:xfrm>
          </p:grpSpPr>
          <p:grpSp>
            <p:nvGrpSpPr>
              <p:cNvPr id="8" name="Group 16"/>
              <p:cNvGrpSpPr>
                <a:grpSpLocks/>
              </p:cNvGrpSpPr>
              <p:nvPr/>
            </p:nvGrpSpPr>
            <p:grpSpPr bwMode="auto">
              <a:xfrm>
                <a:off x="0" y="0"/>
                <a:ext cx="987" cy="1005"/>
                <a:chOff x="0" y="0"/>
                <a:chExt cx="987" cy="1005"/>
              </a:xfrm>
            </p:grpSpPr>
            <p:sp>
              <p:nvSpPr>
                <p:cNvPr id="24620" name="Oval 14"/>
                <p:cNvSpPr>
                  <a:spLocks/>
                </p:cNvSpPr>
                <p:nvPr/>
              </p:nvSpPr>
              <p:spPr bwMode="auto">
                <a:xfrm>
                  <a:off x="0" y="0"/>
                  <a:ext cx="987" cy="1005"/>
                </a:xfrm>
                <a:prstGeom prst="ellipse">
                  <a:avLst/>
                </a:prstGeom>
                <a:gradFill rotWithShape="0">
                  <a:gsLst>
                    <a:gs pos="0">
                      <a:srgbClr val="009999"/>
                    </a:gs>
                    <a:gs pos="100000">
                      <a:srgbClr val="004F4F"/>
                    </a:gs>
                  </a:gsLst>
                  <a:lin ang="5400000" scaled="1"/>
                </a:gradFill>
                <a:ln w="9525">
                  <a:noFill/>
                  <a:round/>
                  <a:headEnd/>
                  <a:tailEnd/>
                </a:ln>
              </p:spPr>
              <p:txBody>
                <a:bodyPr lIns="0" tIns="0" rIns="0" bIns="0"/>
                <a:lstStyle/>
                <a:p>
                  <a:endParaRPr lang="zh-CN" altLang="en-US">
                    <a:ea typeface="宋体" charset="-122"/>
                  </a:endParaRPr>
                </a:p>
              </p:txBody>
            </p:sp>
            <p:sp>
              <p:nvSpPr>
                <p:cNvPr id="24621" name="Freeform 15"/>
                <p:cNvSpPr>
                  <a:spLocks/>
                </p:cNvSpPr>
                <p:nvPr/>
              </p:nvSpPr>
              <p:spPr bwMode="auto">
                <a:xfrm>
                  <a:off x="112" y="16"/>
                  <a:ext cx="762" cy="380"/>
                </a:xfrm>
                <a:custGeom>
                  <a:avLst/>
                  <a:gdLst>
                    <a:gd name="T0" fmla="*/ 21273 w 21600"/>
                    <a:gd name="T1" fmla="*/ 12165 h 21600"/>
                    <a:gd name="T2" fmla="*/ 21535 w 21600"/>
                    <a:gd name="T3" fmla="*/ 13409 h 21600"/>
                    <a:gd name="T4" fmla="*/ 21600 w 21600"/>
                    <a:gd name="T5" fmla="*/ 14592 h 21600"/>
                    <a:gd name="T6" fmla="*/ 21502 w 21600"/>
                    <a:gd name="T7" fmla="*/ 15654 h 21600"/>
                    <a:gd name="T8" fmla="*/ 21224 w 21600"/>
                    <a:gd name="T9" fmla="*/ 16685 h 21600"/>
                    <a:gd name="T10" fmla="*/ 20799 w 21600"/>
                    <a:gd name="T11" fmla="*/ 17565 h 21600"/>
                    <a:gd name="T12" fmla="*/ 20259 w 21600"/>
                    <a:gd name="T13" fmla="*/ 18324 h 21600"/>
                    <a:gd name="T14" fmla="*/ 19556 w 21600"/>
                    <a:gd name="T15" fmla="*/ 19052 h 21600"/>
                    <a:gd name="T16" fmla="*/ 18755 w 21600"/>
                    <a:gd name="T17" fmla="*/ 19689 h 21600"/>
                    <a:gd name="T18" fmla="*/ 17856 w 21600"/>
                    <a:gd name="T19" fmla="*/ 20235 h 21600"/>
                    <a:gd name="T20" fmla="*/ 16858 w 21600"/>
                    <a:gd name="T21" fmla="*/ 20720 h 21600"/>
                    <a:gd name="T22" fmla="*/ 15812 w 21600"/>
                    <a:gd name="T23" fmla="*/ 21054 h 21600"/>
                    <a:gd name="T24" fmla="*/ 14651 w 21600"/>
                    <a:gd name="T25" fmla="*/ 21357 h 21600"/>
                    <a:gd name="T26" fmla="*/ 13473 w 21600"/>
                    <a:gd name="T27" fmla="*/ 21539 h 21600"/>
                    <a:gd name="T28" fmla="*/ 12999 w 21600"/>
                    <a:gd name="T29" fmla="*/ 21600 h 21600"/>
                    <a:gd name="T30" fmla="*/ 7783 w 21600"/>
                    <a:gd name="T31" fmla="*/ 21600 h 21600"/>
                    <a:gd name="T32" fmla="*/ 7718 w 21600"/>
                    <a:gd name="T33" fmla="*/ 21600 h 21600"/>
                    <a:gd name="T34" fmla="*/ 6688 w 21600"/>
                    <a:gd name="T35" fmla="*/ 21479 h 21600"/>
                    <a:gd name="T36" fmla="*/ 5690 w 21600"/>
                    <a:gd name="T37" fmla="*/ 21357 h 21600"/>
                    <a:gd name="T38" fmla="*/ 4742 w 21600"/>
                    <a:gd name="T39" fmla="*/ 21115 h 21600"/>
                    <a:gd name="T40" fmla="*/ 3843 w 21600"/>
                    <a:gd name="T41" fmla="*/ 20902 h 21600"/>
                    <a:gd name="T42" fmla="*/ 3041 w 21600"/>
                    <a:gd name="T43" fmla="*/ 20538 h 21600"/>
                    <a:gd name="T44" fmla="*/ 2306 w 21600"/>
                    <a:gd name="T45" fmla="*/ 20113 h 21600"/>
                    <a:gd name="T46" fmla="*/ 1668 w 21600"/>
                    <a:gd name="T47" fmla="*/ 19658 h 21600"/>
                    <a:gd name="T48" fmla="*/ 1096 w 21600"/>
                    <a:gd name="T49" fmla="*/ 19112 h 21600"/>
                    <a:gd name="T50" fmla="*/ 638 w 21600"/>
                    <a:gd name="T51" fmla="*/ 18445 h 21600"/>
                    <a:gd name="T52" fmla="*/ 294 w 21600"/>
                    <a:gd name="T53" fmla="*/ 17687 h 21600"/>
                    <a:gd name="T54" fmla="*/ 98 w 21600"/>
                    <a:gd name="T55" fmla="*/ 16807 h 21600"/>
                    <a:gd name="T56" fmla="*/ 0 w 21600"/>
                    <a:gd name="T57" fmla="*/ 15897 h 21600"/>
                    <a:gd name="T58" fmla="*/ 0 w 21600"/>
                    <a:gd name="T59" fmla="*/ 15775 h 21600"/>
                    <a:gd name="T60" fmla="*/ 65 w 21600"/>
                    <a:gd name="T61" fmla="*/ 14774 h 21600"/>
                    <a:gd name="T62" fmla="*/ 262 w 21600"/>
                    <a:gd name="T63" fmla="*/ 13530 h 21600"/>
                    <a:gd name="T64" fmla="*/ 834 w 21600"/>
                    <a:gd name="T65" fmla="*/ 11225 h 21600"/>
                    <a:gd name="T66" fmla="*/ 1537 w 21600"/>
                    <a:gd name="T67" fmla="*/ 9071 h 21600"/>
                    <a:gd name="T68" fmla="*/ 2404 w 21600"/>
                    <a:gd name="T69" fmla="*/ 7129 h 21600"/>
                    <a:gd name="T70" fmla="*/ 3336 w 21600"/>
                    <a:gd name="T71" fmla="*/ 5339 h 21600"/>
                    <a:gd name="T72" fmla="*/ 4415 w 21600"/>
                    <a:gd name="T73" fmla="*/ 3792 h 21600"/>
                    <a:gd name="T74" fmla="*/ 5576 w 21600"/>
                    <a:gd name="T75" fmla="*/ 2488 h 21600"/>
                    <a:gd name="T76" fmla="*/ 6786 w 21600"/>
                    <a:gd name="T77" fmla="*/ 1426 h 21600"/>
                    <a:gd name="T78" fmla="*/ 8127 w 21600"/>
                    <a:gd name="T79" fmla="*/ 637 h 21600"/>
                    <a:gd name="T80" fmla="*/ 9500 w 21600"/>
                    <a:gd name="T81" fmla="*/ 182 h 21600"/>
                    <a:gd name="T82" fmla="*/ 10906 w 21600"/>
                    <a:gd name="T83" fmla="*/ 0 h 21600"/>
                    <a:gd name="T84" fmla="*/ 10906 w 21600"/>
                    <a:gd name="T85" fmla="*/ 0 h 21600"/>
                    <a:gd name="T86" fmla="*/ 12411 w 21600"/>
                    <a:gd name="T87" fmla="*/ 182 h 21600"/>
                    <a:gd name="T88" fmla="*/ 13850 w 21600"/>
                    <a:gd name="T89" fmla="*/ 698 h 21600"/>
                    <a:gd name="T90" fmla="*/ 15239 w 21600"/>
                    <a:gd name="T91" fmla="*/ 1608 h 21600"/>
                    <a:gd name="T92" fmla="*/ 16515 w 21600"/>
                    <a:gd name="T93" fmla="*/ 2730 h 21600"/>
                    <a:gd name="T94" fmla="*/ 17692 w 21600"/>
                    <a:gd name="T95" fmla="*/ 4156 h 21600"/>
                    <a:gd name="T96" fmla="*/ 18788 w 21600"/>
                    <a:gd name="T97" fmla="*/ 5885 h 21600"/>
                    <a:gd name="T98" fmla="*/ 19752 w 21600"/>
                    <a:gd name="T99" fmla="*/ 7766 h 21600"/>
                    <a:gd name="T100" fmla="*/ 20570 w 21600"/>
                    <a:gd name="T101" fmla="*/ 9860 h 21600"/>
                    <a:gd name="T102" fmla="*/ 21273 w 21600"/>
                    <a:gd name="T103" fmla="*/ 12165 h 21600"/>
                    <a:gd name="T104" fmla="*/ 21273 w 21600"/>
                    <a:gd name="T105" fmla="*/ 12165 h 21600"/>
                    <a:gd name="T106" fmla="*/ 21273 w 21600"/>
                    <a:gd name="T107" fmla="*/ 12165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273" y="12165"/>
                      </a:moveTo>
                      <a:lnTo>
                        <a:pt x="21535" y="13409"/>
                      </a:lnTo>
                      <a:lnTo>
                        <a:pt x="21600" y="14592"/>
                      </a:lnTo>
                      <a:lnTo>
                        <a:pt x="21502" y="15654"/>
                      </a:lnTo>
                      <a:lnTo>
                        <a:pt x="21224" y="16685"/>
                      </a:lnTo>
                      <a:lnTo>
                        <a:pt x="20799" y="17565"/>
                      </a:lnTo>
                      <a:lnTo>
                        <a:pt x="20259" y="18324"/>
                      </a:lnTo>
                      <a:lnTo>
                        <a:pt x="19556" y="19052"/>
                      </a:lnTo>
                      <a:lnTo>
                        <a:pt x="18755" y="19689"/>
                      </a:lnTo>
                      <a:lnTo>
                        <a:pt x="17856" y="20235"/>
                      </a:lnTo>
                      <a:lnTo>
                        <a:pt x="16858" y="20720"/>
                      </a:lnTo>
                      <a:lnTo>
                        <a:pt x="15812" y="21054"/>
                      </a:lnTo>
                      <a:lnTo>
                        <a:pt x="14651" y="21357"/>
                      </a:lnTo>
                      <a:lnTo>
                        <a:pt x="13473" y="21539"/>
                      </a:lnTo>
                      <a:lnTo>
                        <a:pt x="12999" y="21600"/>
                      </a:lnTo>
                      <a:lnTo>
                        <a:pt x="7783" y="21600"/>
                      </a:lnTo>
                      <a:lnTo>
                        <a:pt x="7718" y="21600"/>
                      </a:lnTo>
                      <a:lnTo>
                        <a:pt x="6688" y="21479"/>
                      </a:lnTo>
                      <a:lnTo>
                        <a:pt x="5690" y="21357"/>
                      </a:lnTo>
                      <a:lnTo>
                        <a:pt x="4742" y="21115"/>
                      </a:lnTo>
                      <a:lnTo>
                        <a:pt x="3843" y="20902"/>
                      </a:lnTo>
                      <a:lnTo>
                        <a:pt x="3041" y="20538"/>
                      </a:lnTo>
                      <a:lnTo>
                        <a:pt x="2306" y="20113"/>
                      </a:lnTo>
                      <a:lnTo>
                        <a:pt x="1668" y="19658"/>
                      </a:lnTo>
                      <a:lnTo>
                        <a:pt x="1096" y="19112"/>
                      </a:lnTo>
                      <a:lnTo>
                        <a:pt x="638" y="18445"/>
                      </a:lnTo>
                      <a:lnTo>
                        <a:pt x="294" y="17687"/>
                      </a:lnTo>
                      <a:lnTo>
                        <a:pt x="98" y="16807"/>
                      </a:lnTo>
                      <a:lnTo>
                        <a:pt x="0" y="15897"/>
                      </a:lnTo>
                      <a:lnTo>
                        <a:pt x="0" y="15775"/>
                      </a:lnTo>
                      <a:lnTo>
                        <a:pt x="65" y="14774"/>
                      </a:lnTo>
                      <a:lnTo>
                        <a:pt x="262" y="13530"/>
                      </a:lnTo>
                      <a:lnTo>
                        <a:pt x="834" y="11225"/>
                      </a:lnTo>
                      <a:lnTo>
                        <a:pt x="1537" y="9071"/>
                      </a:lnTo>
                      <a:lnTo>
                        <a:pt x="2404" y="7129"/>
                      </a:lnTo>
                      <a:lnTo>
                        <a:pt x="3336" y="5339"/>
                      </a:lnTo>
                      <a:lnTo>
                        <a:pt x="4415" y="3792"/>
                      </a:lnTo>
                      <a:lnTo>
                        <a:pt x="5576" y="2488"/>
                      </a:lnTo>
                      <a:lnTo>
                        <a:pt x="6786" y="1426"/>
                      </a:lnTo>
                      <a:lnTo>
                        <a:pt x="8127" y="637"/>
                      </a:lnTo>
                      <a:lnTo>
                        <a:pt x="9500" y="182"/>
                      </a:lnTo>
                      <a:lnTo>
                        <a:pt x="10906" y="0"/>
                      </a:lnTo>
                      <a:lnTo>
                        <a:pt x="12411" y="182"/>
                      </a:lnTo>
                      <a:lnTo>
                        <a:pt x="13850" y="698"/>
                      </a:lnTo>
                      <a:lnTo>
                        <a:pt x="15239" y="1608"/>
                      </a:lnTo>
                      <a:lnTo>
                        <a:pt x="16515" y="2730"/>
                      </a:lnTo>
                      <a:lnTo>
                        <a:pt x="17692" y="4156"/>
                      </a:lnTo>
                      <a:lnTo>
                        <a:pt x="18788" y="5885"/>
                      </a:lnTo>
                      <a:lnTo>
                        <a:pt x="19752" y="7766"/>
                      </a:lnTo>
                      <a:lnTo>
                        <a:pt x="20570" y="9860"/>
                      </a:lnTo>
                      <a:lnTo>
                        <a:pt x="21273" y="12165"/>
                      </a:lnTo>
                      <a:close/>
                      <a:moveTo>
                        <a:pt x="21273" y="12165"/>
                      </a:moveTo>
                    </a:path>
                  </a:pathLst>
                </a:custGeom>
                <a:gradFill rotWithShape="0">
                  <a:gsLst>
                    <a:gs pos="0">
                      <a:srgbClr val="FFFFFF"/>
                    </a:gs>
                    <a:gs pos="100000">
                      <a:srgbClr val="009999"/>
                    </a:gs>
                  </a:gsLst>
                  <a:lin ang="5400000" scaled="1"/>
                </a:gradFill>
                <a:ln w="3175" cap="flat">
                  <a:noFill/>
                  <a:round/>
                  <a:headEnd type="none" w="med" len="med"/>
                  <a:tailEnd type="none" w="med" len="med"/>
                </a:ln>
              </p:spPr>
              <p:txBody>
                <a:bodyPr lIns="0" tIns="0" rIns="0" bIns="0"/>
                <a:lstStyle/>
                <a:p>
                  <a:endParaRPr lang="zh-CN" altLang="en-US"/>
                </a:p>
              </p:txBody>
            </p:sp>
          </p:grpSp>
          <p:sp>
            <p:nvSpPr>
              <p:cNvPr id="25617" name="Rectangle 17"/>
              <p:cNvSpPr>
                <a:spLocks/>
              </p:cNvSpPr>
              <p:nvPr/>
            </p:nvSpPr>
            <p:spPr bwMode="auto">
              <a:xfrm>
                <a:off x="49" y="482"/>
                <a:ext cx="897" cy="252"/>
              </a:xfrm>
              <a:prstGeom prst="rect">
                <a:avLst/>
              </a:prstGeom>
              <a:noFill/>
              <a:ln w="12700" cap="flat">
                <a:noFill/>
                <a:miter lim="800000"/>
                <a:headEnd type="none" w="med" len="med"/>
                <a:tailEnd type="none" w="med" len="med"/>
              </a:ln>
            </p:spPr>
            <p:txBody>
              <a:bodyPr lIns="0" tIns="0" rIns="40639" bIns="0"/>
              <a:lstStyle/>
              <a:p>
                <a:pPr marL="27905">
                  <a:defRPr/>
                </a:pPr>
                <a:r>
                  <a:rPr lang="zh-CN" altLang="en-US" sz="1400" b="1" dirty="0">
                    <a:solidFill>
                      <a:srgbClr val="FFFFFF"/>
                    </a:solidFill>
                    <a:effectLst>
                      <a:outerShdw blurRad="38100" dist="38100" dir="2700000" algn="tl">
                        <a:srgbClr val="C0C0C0"/>
                      </a:outerShdw>
                    </a:effectLst>
                    <a:latin typeface="Arial Bold" charset="0"/>
                    <a:ea typeface="宋体" charset="-122"/>
                    <a:sym typeface="Arial Bold" charset="0"/>
                  </a:rPr>
                  <a:t>情商</a:t>
                </a:r>
              </a:p>
            </p:txBody>
          </p:sp>
          <p:sp>
            <p:nvSpPr>
              <p:cNvPr id="24619" name="Oval 18"/>
              <p:cNvSpPr>
                <a:spLocks/>
              </p:cNvSpPr>
              <p:nvPr/>
            </p:nvSpPr>
            <p:spPr bwMode="auto">
              <a:xfrm>
                <a:off x="24" y="1079"/>
                <a:ext cx="1023" cy="290"/>
              </a:xfrm>
              <a:prstGeom prst="ellipse">
                <a:avLst/>
              </a:prstGeom>
              <a:gradFill rotWithShape="0">
                <a:gsLst>
                  <a:gs pos="0">
                    <a:srgbClr val="808080"/>
                  </a:gs>
                  <a:gs pos="100000">
                    <a:srgbClr val="FFFFFF"/>
                  </a:gs>
                </a:gsLst>
                <a:path path="rect">
                  <a:fillToRect l="50000" t="50000" r="50000" b="50000"/>
                </a:path>
              </a:gradFill>
              <a:ln w="9525">
                <a:noFill/>
                <a:round/>
                <a:headEnd/>
                <a:tailEnd/>
              </a:ln>
            </p:spPr>
            <p:txBody>
              <a:bodyPr lIns="0" tIns="0" rIns="0" bIns="0"/>
              <a:lstStyle/>
              <a:p>
                <a:endParaRPr lang="zh-CN" altLang="en-US">
                  <a:ea typeface="宋体" charset="-122"/>
                </a:endParaRPr>
              </a:p>
            </p:txBody>
          </p:sp>
        </p:grpSp>
        <p:grpSp>
          <p:nvGrpSpPr>
            <p:cNvPr id="9" name="Group 25"/>
            <p:cNvGrpSpPr>
              <a:grpSpLocks/>
            </p:cNvGrpSpPr>
            <p:nvPr/>
          </p:nvGrpSpPr>
          <p:grpSpPr bwMode="auto">
            <a:xfrm>
              <a:off x="2566" y="1713"/>
              <a:ext cx="1057" cy="1398"/>
              <a:chOff x="0" y="0"/>
              <a:chExt cx="1057" cy="1398"/>
            </a:xfrm>
          </p:grpSpPr>
          <p:grpSp>
            <p:nvGrpSpPr>
              <p:cNvPr id="10" name="Group 22"/>
              <p:cNvGrpSpPr>
                <a:grpSpLocks/>
              </p:cNvGrpSpPr>
              <p:nvPr/>
            </p:nvGrpSpPr>
            <p:grpSpPr bwMode="auto">
              <a:xfrm>
                <a:off x="0" y="0"/>
                <a:ext cx="987" cy="1005"/>
                <a:chOff x="0" y="0"/>
                <a:chExt cx="987" cy="1005"/>
              </a:xfrm>
            </p:grpSpPr>
            <p:sp>
              <p:nvSpPr>
                <p:cNvPr id="24615" name="Oval 20"/>
                <p:cNvSpPr>
                  <a:spLocks/>
                </p:cNvSpPr>
                <p:nvPr/>
              </p:nvSpPr>
              <p:spPr bwMode="auto">
                <a:xfrm>
                  <a:off x="0" y="0"/>
                  <a:ext cx="987" cy="1005"/>
                </a:xfrm>
                <a:prstGeom prst="ellipse">
                  <a:avLst/>
                </a:prstGeom>
                <a:gradFill rotWithShape="0">
                  <a:gsLst>
                    <a:gs pos="0">
                      <a:srgbClr val="BBE0E3"/>
                    </a:gs>
                    <a:gs pos="100000">
                      <a:srgbClr val="607375"/>
                    </a:gs>
                  </a:gsLst>
                  <a:lin ang="5400000" scaled="1"/>
                </a:gradFill>
                <a:ln w="9525">
                  <a:noFill/>
                  <a:round/>
                  <a:headEnd/>
                  <a:tailEnd/>
                </a:ln>
              </p:spPr>
              <p:txBody>
                <a:bodyPr lIns="0" tIns="0" rIns="0" bIns="0"/>
                <a:lstStyle/>
                <a:p>
                  <a:endParaRPr lang="zh-CN" altLang="en-US">
                    <a:ea typeface="宋体" charset="-122"/>
                  </a:endParaRPr>
                </a:p>
              </p:txBody>
            </p:sp>
            <p:sp>
              <p:nvSpPr>
                <p:cNvPr id="24616" name="Freeform 21"/>
                <p:cNvSpPr>
                  <a:spLocks/>
                </p:cNvSpPr>
                <p:nvPr/>
              </p:nvSpPr>
              <p:spPr bwMode="auto">
                <a:xfrm>
                  <a:off x="112" y="16"/>
                  <a:ext cx="762" cy="380"/>
                </a:xfrm>
                <a:custGeom>
                  <a:avLst/>
                  <a:gdLst>
                    <a:gd name="T0" fmla="*/ 21273 w 21600"/>
                    <a:gd name="T1" fmla="*/ 12165 h 21600"/>
                    <a:gd name="T2" fmla="*/ 21535 w 21600"/>
                    <a:gd name="T3" fmla="*/ 13409 h 21600"/>
                    <a:gd name="T4" fmla="*/ 21600 w 21600"/>
                    <a:gd name="T5" fmla="*/ 14592 h 21600"/>
                    <a:gd name="T6" fmla="*/ 21502 w 21600"/>
                    <a:gd name="T7" fmla="*/ 15654 h 21600"/>
                    <a:gd name="T8" fmla="*/ 21224 w 21600"/>
                    <a:gd name="T9" fmla="*/ 16685 h 21600"/>
                    <a:gd name="T10" fmla="*/ 20799 w 21600"/>
                    <a:gd name="T11" fmla="*/ 17565 h 21600"/>
                    <a:gd name="T12" fmla="*/ 20259 w 21600"/>
                    <a:gd name="T13" fmla="*/ 18324 h 21600"/>
                    <a:gd name="T14" fmla="*/ 19556 w 21600"/>
                    <a:gd name="T15" fmla="*/ 19052 h 21600"/>
                    <a:gd name="T16" fmla="*/ 18755 w 21600"/>
                    <a:gd name="T17" fmla="*/ 19689 h 21600"/>
                    <a:gd name="T18" fmla="*/ 17856 w 21600"/>
                    <a:gd name="T19" fmla="*/ 20235 h 21600"/>
                    <a:gd name="T20" fmla="*/ 16858 w 21600"/>
                    <a:gd name="T21" fmla="*/ 20720 h 21600"/>
                    <a:gd name="T22" fmla="*/ 15812 w 21600"/>
                    <a:gd name="T23" fmla="*/ 21054 h 21600"/>
                    <a:gd name="T24" fmla="*/ 14651 w 21600"/>
                    <a:gd name="T25" fmla="*/ 21357 h 21600"/>
                    <a:gd name="T26" fmla="*/ 13473 w 21600"/>
                    <a:gd name="T27" fmla="*/ 21539 h 21600"/>
                    <a:gd name="T28" fmla="*/ 12999 w 21600"/>
                    <a:gd name="T29" fmla="*/ 21600 h 21600"/>
                    <a:gd name="T30" fmla="*/ 7783 w 21600"/>
                    <a:gd name="T31" fmla="*/ 21600 h 21600"/>
                    <a:gd name="T32" fmla="*/ 7718 w 21600"/>
                    <a:gd name="T33" fmla="*/ 21600 h 21600"/>
                    <a:gd name="T34" fmla="*/ 6688 w 21600"/>
                    <a:gd name="T35" fmla="*/ 21479 h 21600"/>
                    <a:gd name="T36" fmla="*/ 5690 w 21600"/>
                    <a:gd name="T37" fmla="*/ 21357 h 21600"/>
                    <a:gd name="T38" fmla="*/ 4742 w 21600"/>
                    <a:gd name="T39" fmla="*/ 21115 h 21600"/>
                    <a:gd name="T40" fmla="*/ 3843 w 21600"/>
                    <a:gd name="T41" fmla="*/ 20902 h 21600"/>
                    <a:gd name="T42" fmla="*/ 3041 w 21600"/>
                    <a:gd name="T43" fmla="*/ 20538 h 21600"/>
                    <a:gd name="T44" fmla="*/ 2306 w 21600"/>
                    <a:gd name="T45" fmla="*/ 20113 h 21600"/>
                    <a:gd name="T46" fmla="*/ 1668 w 21600"/>
                    <a:gd name="T47" fmla="*/ 19658 h 21600"/>
                    <a:gd name="T48" fmla="*/ 1096 w 21600"/>
                    <a:gd name="T49" fmla="*/ 19112 h 21600"/>
                    <a:gd name="T50" fmla="*/ 638 w 21600"/>
                    <a:gd name="T51" fmla="*/ 18445 h 21600"/>
                    <a:gd name="T52" fmla="*/ 294 w 21600"/>
                    <a:gd name="T53" fmla="*/ 17687 h 21600"/>
                    <a:gd name="T54" fmla="*/ 98 w 21600"/>
                    <a:gd name="T55" fmla="*/ 16807 h 21600"/>
                    <a:gd name="T56" fmla="*/ 0 w 21600"/>
                    <a:gd name="T57" fmla="*/ 15897 h 21600"/>
                    <a:gd name="T58" fmla="*/ 0 w 21600"/>
                    <a:gd name="T59" fmla="*/ 15775 h 21600"/>
                    <a:gd name="T60" fmla="*/ 65 w 21600"/>
                    <a:gd name="T61" fmla="*/ 14774 h 21600"/>
                    <a:gd name="T62" fmla="*/ 262 w 21600"/>
                    <a:gd name="T63" fmla="*/ 13530 h 21600"/>
                    <a:gd name="T64" fmla="*/ 834 w 21600"/>
                    <a:gd name="T65" fmla="*/ 11225 h 21600"/>
                    <a:gd name="T66" fmla="*/ 1537 w 21600"/>
                    <a:gd name="T67" fmla="*/ 9071 h 21600"/>
                    <a:gd name="T68" fmla="*/ 2404 w 21600"/>
                    <a:gd name="T69" fmla="*/ 7129 h 21600"/>
                    <a:gd name="T70" fmla="*/ 3336 w 21600"/>
                    <a:gd name="T71" fmla="*/ 5339 h 21600"/>
                    <a:gd name="T72" fmla="*/ 4415 w 21600"/>
                    <a:gd name="T73" fmla="*/ 3792 h 21600"/>
                    <a:gd name="T74" fmla="*/ 5576 w 21600"/>
                    <a:gd name="T75" fmla="*/ 2488 h 21600"/>
                    <a:gd name="T76" fmla="*/ 6786 w 21600"/>
                    <a:gd name="T77" fmla="*/ 1426 h 21600"/>
                    <a:gd name="T78" fmla="*/ 8127 w 21600"/>
                    <a:gd name="T79" fmla="*/ 637 h 21600"/>
                    <a:gd name="T80" fmla="*/ 9500 w 21600"/>
                    <a:gd name="T81" fmla="*/ 182 h 21600"/>
                    <a:gd name="T82" fmla="*/ 10906 w 21600"/>
                    <a:gd name="T83" fmla="*/ 0 h 21600"/>
                    <a:gd name="T84" fmla="*/ 10906 w 21600"/>
                    <a:gd name="T85" fmla="*/ 0 h 21600"/>
                    <a:gd name="T86" fmla="*/ 12411 w 21600"/>
                    <a:gd name="T87" fmla="*/ 182 h 21600"/>
                    <a:gd name="T88" fmla="*/ 13850 w 21600"/>
                    <a:gd name="T89" fmla="*/ 698 h 21600"/>
                    <a:gd name="T90" fmla="*/ 15239 w 21600"/>
                    <a:gd name="T91" fmla="*/ 1608 h 21600"/>
                    <a:gd name="T92" fmla="*/ 16515 w 21600"/>
                    <a:gd name="T93" fmla="*/ 2730 h 21600"/>
                    <a:gd name="T94" fmla="*/ 17692 w 21600"/>
                    <a:gd name="T95" fmla="*/ 4156 h 21600"/>
                    <a:gd name="T96" fmla="*/ 18788 w 21600"/>
                    <a:gd name="T97" fmla="*/ 5885 h 21600"/>
                    <a:gd name="T98" fmla="*/ 19752 w 21600"/>
                    <a:gd name="T99" fmla="*/ 7766 h 21600"/>
                    <a:gd name="T100" fmla="*/ 20570 w 21600"/>
                    <a:gd name="T101" fmla="*/ 9860 h 21600"/>
                    <a:gd name="T102" fmla="*/ 21273 w 21600"/>
                    <a:gd name="T103" fmla="*/ 12165 h 21600"/>
                    <a:gd name="T104" fmla="*/ 21273 w 21600"/>
                    <a:gd name="T105" fmla="*/ 12165 h 21600"/>
                    <a:gd name="T106" fmla="*/ 21273 w 21600"/>
                    <a:gd name="T107" fmla="*/ 12165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273" y="12165"/>
                      </a:moveTo>
                      <a:lnTo>
                        <a:pt x="21535" y="13409"/>
                      </a:lnTo>
                      <a:lnTo>
                        <a:pt x="21600" y="14592"/>
                      </a:lnTo>
                      <a:lnTo>
                        <a:pt x="21502" y="15654"/>
                      </a:lnTo>
                      <a:lnTo>
                        <a:pt x="21224" y="16685"/>
                      </a:lnTo>
                      <a:lnTo>
                        <a:pt x="20799" y="17565"/>
                      </a:lnTo>
                      <a:lnTo>
                        <a:pt x="20259" y="18324"/>
                      </a:lnTo>
                      <a:lnTo>
                        <a:pt x="19556" y="19052"/>
                      </a:lnTo>
                      <a:lnTo>
                        <a:pt x="18755" y="19689"/>
                      </a:lnTo>
                      <a:lnTo>
                        <a:pt x="17856" y="20235"/>
                      </a:lnTo>
                      <a:lnTo>
                        <a:pt x="16858" y="20720"/>
                      </a:lnTo>
                      <a:lnTo>
                        <a:pt x="15812" y="21054"/>
                      </a:lnTo>
                      <a:lnTo>
                        <a:pt x="14651" y="21357"/>
                      </a:lnTo>
                      <a:lnTo>
                        <a:pt x="13473" y="21539"/>
                      </a:lnTo>
                      <a:lnTo>
                        <a:pt x="12999" y="21600"/>
                      </a:lnTo>
                      <a:lnTo>
                        <a:pt x="7783" y="21600"/>
                      </a:lnTo>
                      <a:lnTo>
                        <a:pt x="7718" y="21600"/>
                      </a:lnTo>
                      <a:lnTo>
                        <a:pt x="6688" y="21479"/>
                      </a:lnTo>
                      <a:lnTo>
                        <a:pt x="5690" y="21357"/>
                      </a:lnTo>
                      <a:lnTo>
                        <a:pt x="4742" y="21115"/>
                      </a:lnTo>
                      <a:lnTo>
                        <a:pt x="3843" y="20902"/>
                      </a:lnTo>
                      <a:lnTo>
                        <a:pt x="3041" y="20538"/>
                      </a:lnTo>
                      <a:lnTo>
                        <a:pt x="2306" y="20113"/>
                      </a:lnTo>
                      <a:lnTo>
                        <a:pt x="1668" y="19658"/>
                      </a:lnTo>
                      <a:lnTo>
                        <a:pt x="1096" y="19112"/>
                      </a:lnTo>
                      <a:lnTo>
                        <a:pt x="638" y="18445"/>
                      </a:lnTo>
                      <a:lnTo>
                        <a:pt x="294" y="17687"/>
                      </a:lnTo>
                      <a:lnTo>
                        <a:pt x="98" y="16807"/>
                      </a:lnTo>
                      <a:lnTo>
                        <a:pt x="0" y="15897"/>
                      </a:lnTo>
                      <a:lnTo>
                        <a:pt x="0" y="15775"/>
                      </a:lnTo>
                      <a:lnTo>
                        <a:pt x="65" y="14774"/>
                      </a:lnTo>
                      <a:lnTo>
                        <a:pt x="262" y="13530"/>
                      </a:lnTo>
                      <a:lnTo>
                        <a:pt x="834" y="11225"/>
                      </a:lnTo>
                      <a:lnTo>
                        <a:pt x="1537" y="9071"/>
                      </a:lnTo>
                      <a:lnTo>
                        <a:pt x="2404" y="7129"/>
                      </a:lnTo>
                      <a:lnTo>
                        <a:pt x="3336" y="5339"/>
                      </a:lnTo>
                      <a:lnTo>
                        <a:pt x="4415" y="3792"/>
                      </a:lnTo>
                      <a:lnTo>
                        <a:pt x="5576" y="2488"/>
                      </a:lnTo>
                      <a:lnTo>
                        <a:pt x="6786" y="1426"/>
                      </a:lnTo>
                      <a:lnTo>
                        <a:pt x="8127" y="637"/>
                      </a:lnTo>
                      <a:lnTo>
                        <a:pt x="9500" y="182"/>
                      </a:lnTo>
                      <a:lnTo>
                        <a:pt x="10906" y="0"/>
                      </a:lnTo>
                      <a:lnTo>
                        <a:pt x="12411" y="182"/>
                      </a:lnTo>
                      <a:lnTo>
                        <a:pt x="13850" y="698"/>
                      </a:lnTo>
                      <a:lnTo>
                        <a:pt x="15239" y="1608"/>
                      </a:lnTo>
                      <a:lnTo>
                        <a:pt x="16515" y="2730"/>
                      </a:lnTo>
                      <a:lnTo>
                        <a:pt x="17692" y="4156"/>
                      </a:lnTo>
                      <a:lnTo>
                        <a:pt x="18788" y="5885"/>
                      </a:lnTo>
                      <a:lnTo>
                        <a:pt x="19752" y="7766"/>
                      </a:lnTo>
                      <a:lnTo>
                        <a:pt x="20570" y="9860"/>
                      </a:lnTo>
                      <a:lnTo>
                        <a:pt x="21273" y="12165"/>
                      </a:lnTo>
                      <a:close/>
                      <a:moveTo>
                        <a:pt x="21273" y="12165"/>
                      </a:moveTo>
                    </a:path>
                  </a:pathLst>
                </a:custGeom>
                <a:gradFill rotWithShape="0">
                  <a:gsLst>
                    <a:gs pos="0">
                      <a:srgbClr val="FFFFFF"/>
                    </a:gs>
                    <a:gs pos="100000">
                      <a:srgbClr val="BBE0E3"/>
                    </a:gs>
                  </a:gsLst>
                  <a:lin ang="5400000" scaled="1"/>
                </a:gradFill>
                <a:ln w="3175" cap="flat">
                  <a:noFill/>
                  <a:round/>
                  <a:headEnd type="none" w="med" len="med"/>
                  <a:tailEnd type="none" w="med" len="med"/>
                </a:ln>
              </p:spPr>
              <p:txBody>
                <a:bodyPr lIns="0" tIns="0" rIns="0" bIns="0"/>
                <a:lstStyle/>
                <a:p>
                  <a:endParaRPr lang="zh-CN" altLang="en-US"/>
                </a:p>
              </p:txBody>
            </p:sp>
          </p:grpSp>
          <p:sp>
            <p:nvSpPr>
              <p:cNvPr id="25623" name="Rectangle 23"/>
              <p:cNvSpPr>
                <a:spLocks/>
              </p:cNvSpPr>
              <p:nvPr/>
            </p:nvSpPr>
            <p:spPr bwMode="auto">
              <a:xfrm>
                <a:off x="49" y="482"/>
                <a:ext cx="897" cy="252"/>
              </a:xfrm>
              <a:prstGeom prst="rect">
                <a:avLst/>
              </a:prstGeom>
              <a:noFill/>
              <a:ln w="12700" cap="flat">
                <a:noFill/>
                <a:miter lim="800000"/>
                <a:headEnd type="none" w="med" len="med"/>
                <a:tailEnd type="none" w="med" len="med"/>
              </a:ln>
            </p:spPr>
            <p:txBody>
              <a:bodyPr lIns="0" tIns="0" rIns="40639" bIns="0"/>
              <a:lstStyle/>
              <a:p>
                <a:pPr marL="27905">
                  <a:defRPr/>
                </a:pPr>
                <a:r>
                  <a:rPr lang="zh-CN" altLang="en-US" sz="1400" b="1" dirty="0">
                    <a:solidFill>
                      <a:srgbClr val="FFFFFF"/>
                    </a:solidFill>
                    <a:effectLst>
                      <a:outerShdw blurRad="38100" dist="38100" dir="2700000" algn="tl">
                        <a:srgbClr val="C0C0C0"/>
                      </a:outerShdw>
                    </a:effectLst>
                    <a:latin typeface="Arial Bold" charset="0"/>
                    <a:ea typeface="宋体" charset="-122"/>
                    <a:sym typeface="Arial Bold" charset="0"/>
                  </a:rPr>
                  <a:t>性格</a:t>
                </a:r>
              </a:p>
            </p:txBody>
          </p:sp>
          <p:sp>
            <p:nvSpPr>
              <p:cNvPr id="24614" name="Oval 24"/>
              <p:cNvSpPr>
                <a:spLocks/>
              </p:cNvSpPr>
              <p:nvPr/>
            </p:nvSpPr>
            <p:spPr bwMode="auto">
              <a:xfrm>
                <a:off x="33" y="1108"/>
                <a:ext cx="1024" cy="290"/>
              </a:xfrm>
              <a:prstGeom prst="ellipse">
                <a:avLst/>
              </a:prstGeom>
              <a:gradFill rotWithShape="0">
                <a:gsLst>
                  <a:gs pos="0">
                    <a:srgbClr val="808080"/>
                  </a:gs>
                  <a:gs pos="100000">
                    <a:srgbClr val="FFFFFF"/>
                  </a:gs>
                </a:gsLst>
                <a:path path="rect">
                  <a:fillToRect l="50000" t="50000" r="50000" b="50000"/>
                </a:path>
              </a:gradFill>
              <a:ln w="9525">
                <a:noFill/>
                <a:round/>
                <a:headEnd/>
                <a:tailEnd/>
              </a:ln>
            </p:spPr>
            <p:txBody>
              <a:bodyPr lIns="0" tIns="0" rIns="0" bIns="0"/>
              <a:lstStyle/>
              <a:p>
                <a:endParaRPr lang="zh-CN" altLang="en-US">
                  <a:ea typeface="宋体" charset="-122"/>
                </a:endParaRPr>
              </a:p>
            </p:txBody>
          </p:sp>
        </p:grpSp>
        <p:grpSp>
          <p:nvGrpSpPr>
            <p:cNvPr id="11" name="Group 32"/>
            <p:cNvGrpSpPr>
              <a:grpSpLocks/>
            </p:cNvGrpSpPr>
            <p:nvPr/>
          </p:nvGrpSpPr>
          <p:grpSpPr bwMode="auto">
            <a:xfrm>
              <a:off x="3800" y="1713"/>
              <a:ext cx="1024" cy="1398"/>
              <a:chOff x="0" y="0"/>
              <a:chExt cx="1023" cy="1398"/>
            </a:xfrm>
          </p:grpSpPr>
          <p:grpSp>
            <p:nvGrpSpPr>
              <p:cNvPr id="12" name="Group 30"/>
              <p:cNvGrpSpPr>
                <a:grpSpLocks/>
              </p:cNvGrpSpPr>
              <p:nvPr/>
            </p:nvGrpSpPr>
            <p:grpSpPr bwMode="auto">
              <a:xfrm>
                <a:off x="0" y="0"/>
                <a:ext cx="987" cy="1013"/>
                <a:chOff x="0" y="0"/>
                <a:chExt cx="987" cy="1013"/>
              </a:xfrm>
            </p:grpSpPr>
            <p:grpSp>
              <p:nvGrpSpPr>
                <p:cNvPr id="13" name="Group 28"/>
                <p:cNvGrpSpPr>
                  <a:grpSpLocks/>
                </p:cNvGrpSpPr>
                <p:nvPr/>
              </p:nvGrpSpPr>
              <p:grpSpPr bwMode="auto">
                <a:xfrm>
                  <a:off x="0" y="0"/>
                  <a:ext cx="987" cy="1013"/>
                  <a:chOff x="0" y="0"/>
                  <a:chExt cx="987" cy="1013"/>
                </a:xfrm>
              </p:grpSpPr>
              <p:sp>
                <p:nvSpPr>
                  <p:cNvPr id="24610" name="Oval 26"/>
                  <p:cNvSpPr>
                    <a:spLocks/>
                  </p:cNvSpPr>
                  <p:nvPr/>
                </p:nvSpPr>
                <p:spPr bwMode="auto">
                  <a:xfrm>
                    <a:off x="0" y="0"/>
                    <a:ext cx="987" cy="1013"/>
                  </a:xfrm>
                  <a:prstGeom prst="ellipse">
                    <a:avLst/>
                  </a:prstGeom>
                  <a:gradFill rotWithShape="0">
                    <a:gsLst>
                      <a:gs pos="0">
                        <a:srgbClr val="99CC00"/>
                      </a:gs>
                      <a:gs pos="100000">
                        <a:srgbClr val="253200"/>
                      </a:gs>
                    </a:gsLst>
                    <a:lin ang="5400000" scaled="1"/>
                  </a:gradFill>
                  <a:ln w="9525">
                    <a:noFill/>
                    <a:round/>
                    <a:headEnd/>
                    <a:tailEnd/>
                  </a:ln>
                </p:spPr>
                <p:txBody>
                  <a:bodyPr lIns="0" tIns="0" rIns="0" bIns="0"/>
                  <a:lstStyle/>
                  <a:p>
                    <a:endParaRPr lang="zh-CN" altLang="en-US">
                      <a:ea typeface="宋体" charset="-122"/>
                    </a:endParaRPr>
                  </a:p>
                </p:txBody>
              </p:sp>
              <p:sp>
                <p:nvSpPr>
                  <p:cNvPr id="24611" name="Freeform 27"/>
                  <p:cNvSpPr>
                    <a:spLocks/>
                  </p:cNvSpPr>
                  <p:nvPr/>
                </p:nvSpPr>
                <p:spPr bwMode="auto">
                  <a:xfrm>
                    <a:off x="112" y="16"/>
                    <a:ext cx="762" cy="383"/>
                  </a:xfrm>
                  <a:custGeom>
                    <a:avLst/>
                    <a:gdLst>
                      <a:gd name="T0" fmla="*/ 21273 w 21600"/>
                      <a:gd name="T1" fmla="*/ 12165 h 21600"/>
                      <a:gd name="T2" fmla="*/ 21535 w 21600"/>
                      <a:gd name="T3" fmla="*/ 13409 h 21600"/>
                      <a:gd name="T4" fmla="*/ 21600 w 21600"/>
                      <a:gd name="T5" fmla="*/ 14592 h 21600"/>
                      <a:gd name="T6" fmla="*/ 21502 w 21600"/>
                      <a:gd name="T7" fmla="*/ 15654 h 21600"/>
                      <a:gd name="T8" fmla="*/ 21224 w 21600"/>
                      <a:gd name="T9" fmla="*/ 16685 h 21600"/>
                      <a:gd name="T10" fmla="*/ 20799 w 21600"/>
                      <a:gd name="T11" fmla="*/ 17565 h 21600"/>
                      <a:gd name="T12" fmla="*/ 20259 w 21600"/>
                      <a:gd name="T13" fmla="*/ 18324 h 21600"/>
                      <a:gd name="T14" fmla="*/ 19556 w 21600"/>
                      <a:gd name="T15" fmla="*/ 19052 h 21600"/>
                      <a:gd name="T16" fmla="*/ 18755 w 21600"/>
                      <a:gd name="T17" fmla="*/ 19689 h 21600"/>
                      <a:gd name="T18" fmla="*/ 17856 w 21600"/>
                      <a:gd name="T19" fmla="*/ 20235 h 21600"/>
                      <a:gd name="T20" fmla="*/ 16858 w 21600"/>
                      <a:gd name="T21" fmla="*/ 20720 h 21600"/>
                      <a:gd name="T22" fmla="*/ 15812 w 21600"/>
                      <a:gd name="T23" fmla="*/ 21054 h 21600"/>
                      <a:gd name="T24" fmla="*/ 14651 w 21600"/>
                      <a:gd name="T25" fmla="*/ 21357 h 21600"/>
                      <a:gd name="T26" fmla="*/ 13473 w 21600"/>
                      <a:gd name="T27" fmla="*/ 21539 h 21600"/>
                      <a:gd name="T28" fmla="*/ 12999 w 21600"/>
                      <a:gd name="T29" fmla="*/ 21600 h 21600"/>
                      <a:gd name="T30" fmla="*/ 7783 w 21600"/>
                      <a:gd name="T31" fmla="*/ 21600 h 21600"/>
                      <a:gd name="T32" fmla="*/ 7718 w 21600"/>
                      <a:gd name="T33" fmla="*/ 21600 h 21600"/>
                      <a:gd name="T34" fmla="*/ 6688 w 21600"/>
                      <a:gd name="T35" fmla="*/ 21479 h 21600"/>
                      <a:gd name="T36" fmla="*/ 5690 w 21600"/>
                      <a:gd name="T37" fmla="*/ 21357 h 21600"/>
                      <a:gd name="T38" fmla="*/ 4742 w 21600"/>
                      <a:gd name="T39" fmla="*/ 21115 h 21600"/>
                      <a:gd name="T40" fmla="*/ 3843 w 21600"/>
                      <a:gd name="T41" fmla="*/ 20902 h 21600"/>
                      <a:gd name="T42" fmla="*/ 3041 w 21600"/>
                      <a:gd name="T43" fmla="*/ 20538 h 21600"/>
                      <a:gd name="T44" fmla="*/ 2306 w 21600"/>
                      <a:gd name="T45" fmla="*/ 20113 h 21600"/>
                      <a:gd name="T46" fmla="*/ 1668 w 21600"/>
                      <a:gd name="T47" fmla="*/ 19658 h 21600"/>
                      <a:gd name="T48" fmla="*/ 1096 w 21600"/>
                      <a:gd name="T49" fmla="*/ 19112 h 21600"/>
                      <a:gd name="T50" fmla="*/ 638 w 21600"/>
                      <a:gd name="T51" fmla="*/ 18445 h 21600"/>
                      <a:gd name="T52" fmla="*/ 294 w 21600"/>
                      <a:gd name="T53" fmla="*/ 17687 h 21600"/>
                      <a:gd name="T54" fmla="*/ 98 w 21600"/>
                      <a:gd name="T55" fmla="*/ 16807 h 21600"/>
                      <a:gd name="T56" fmla="*/ 0 w 21600"/>
                      <a:gd name="T57" fmla="*/ 15897 h 21600"/>
                      <a:gd name="T58" fmla="*/ 0 w 21600"/>
                      <a:gd name="T59" fmla="*/ 15775 h 21600"/>
                      <a:gd name="T60" fmla="*/ 65 w 21600"/>
                      <a:gd name="T61" fmla="*/ 14774 h 21600"/>
                      <a:gd name="T62" fmla="*/ 262 w 21600"/>
                      <a:gd name="T63" fmla="*/ 13530 h 21600"/>
                      <a:gd name="T64" fmla="*/ 834 w 21600"/>
                      <a:gd name="T65" fmla="*/ 11225 h 21600"/>
                      <a:gd name="T66" fmla="*/ 1537 w 21600"/>
                      <a:gd name="T67" fmla="*/ 9071 h 21600"/>
                      <a:gd name="T68" fmla="*/ 2404 w 21600"/>
                      <a:gd name="T69" fmla="*/ 7129 h 21600"/>
                      <a:gd name="T70" fmla="*/ 3336 w 21600"/>
                      <a:gd name="T71" fmla="*/ 5339 h 21600"/>
                      <a:gd name="T72" fmla="*/ 4415 w 21600"/>
                      <a:gd name="T73" fmla="*/ 3792 h 21600"/>
                      <a:gd name="T74" fmla="*/ 5576 w 21600"/>
                      <a:gd name="T75" fmla="*/ 2488 h 21600"/>
                      <a:gd name="T76" fmla="*/ 6786 w 21600"/>
                      <a:gd name="T77" fmla="*/ 1426 h 21600"/>
                      <a:gd name="T78" fmla="*/ 8127 w 21600"/>
                      <a:gd name="T79" fmla="*/ 637 h 21600"/>
                      <a:gd name="T80" fmla="*/ 9500 w 21600"/>
                      <a:gd name="T81" fmla="*/ 182 h 21600"/>
                      <a:gd name="T82" fmla="*/ 10906 w 21600"/>
                      <a:gd name="T83" fmla="*/ 0 h 21600"/>
                      <a:gd name="T84" fmla="*/ 10906 w 21600"/>
                      <a:gd name="T85" fmla="*/ 0 h 21600"/>
                      <a:gd name="T86" fmla="*/ 12411 w 21600"/>
                      <a:gd name="T87" fmla="*/ 182 h 21600"/>
                      <a:gd name="T88" fmla="*/ 13850 w 21600"/>
                      <a:gd name="T89" fmla="*/ 698 h 21600"/>
                      <a:gd name="T90" fmla="*/ 15239 w 21600"/>
                      <a:gd name="T91" fmla="*/ 1608 h 21600"/>
                      <a:gd name="T92" fmla="*/ 16515 w 21600"/>
                      <a:gd name="T93" fmla="*/ 2730 h 21600"/>
                      <a:gd name="T94" fmla="*/ 17692 w 21600"/>
                      <a:gd name="T95" fmla="*/ 4156 h 21600"/>
                      <a:gd name="T96" fmla="*/ 18788 w 21600"/>
                      <a:gd name="T97" fmla="*/ 5885 h 21600"/>
                      <a:gd name="T98" fmla="*/ 19752 w 21600"/>
                      <a:gd name="T99" fmla="*/ 7766 h 21600"/>
                      <a:gd name="T100" fmla="*/ 20570 w 21600"/>
                      <a:gd name="T101" fmla="*/ 9860 h 21600"/>
                      <a:gd name="T102" fmla="*/ 21273 w 21600"/>
                      <a:gd name="T103" fmla="*/ 12165 h 21600"/>
                      <a:gd name="T104" fmla="*/ 21273 w 21600"/>
                      <a:gd name="T105" fmla="*/ 12165 h 21600"/>
                      <a:gd name="T106" fmla="*/ 21273 w 21600"/>
                      <a:gd name="T107" fmla="*/ 12165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1600"/>
                      <a:gd name="T163" fmla="*/ 0 h 21600"/>
                      <a:gd name="T164" fmla="*/ 21600 w 21600"/>
                      <a:gd name="T165" fmla="*/ 21600 h 216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1600" h="21600">
                        <a:moveTo>
                          <a:pt x="21273" y="12165"/>
                        </a:moveTo>
                        <a:lnTo>
                          <a:pt x="21535" y="13409"/>
                        </a:lnTo>
                        <a:lnTo>
                          <a:pt x="21600" y="14592"/>
                        </a:lnTo>
                        <a:lnTo>
                          <a:pt x="21502" y="15654"/>
                        </a:lnTo>
                        <a:lnTo>
                          <a:pt x="21224" y="16685"/>
                        </a:lnTo>
                        <a:lnTo>
                          <a:pt x="20799" y="17565"/>
                        </a:lnTo>
                        <a:lnTo>
                          <a:pt x="20259" y="18324"/>
                        </a:lnTo>
                        <a:lnTo>
                          <a:pt x="19556" y="19052"/>
                        </a:lnTo>
                        <a:lnTo>
                          <a:pt x="18755" y="19689"/>
                        </a:lnTo>
                        <a:lnTo>
                          <a:pt x="17856" y="20235"/>
                        </a:lnTo>
                        <a:lnTo>
                          <a:pt x="16858" y="20720"/>
                        </a:lnTo>
                        <a:lnTo>
                          <a:pt x="15812" y="21054"/>
                        </a:lnTo>
                        <a:lnTo>
                          <a:pt x="14651" y="21357"/>
                        </a:lnTo>
                        <a:lnTo>
                          <a:pt x="13473" y="21539"/>
                        </a:lnTo>
                        <a:lnTo>
                          <a:pt x="12999" y="21600"/>
                        </a:lnTo>
                        <a:lnTo>
                          <a:pt x="7783" y="21600"/>
                        </a:lnTo>
                        <a:lnTo>
                          <a:pt x="7718" y="21600"/>
                        </a:lnTo>
                        <a:lnTo>
                          <a:pt x="6688" y="21479"/>
                        </a:lnTo>
                        <a:lnTo>
                          <a:pt x="5690" y="21357"/>
                        </a:lnTo>
                        <a:lnTo>
                          <a:pt x="4742" y="21115"/>
                        </a:lnTo>
                        <a:lnTo>
                          <a:pt x="3843" y="20902"/>
                        </a:lnTo>
                        <a:lnTo>
                          <a:pt x="3041" y="20538"/>
                        </a:lnTo>
                        <a:lnTo>
                          <a:pt x="2306" y="20113"/>
                        </a:lnTo>
                        <a:lnTo>
                          <a:pt x="1668" y="19658"/>
                        </a:lnTo>
                        <a:lnTo>
                          <a:pt x="1096" y="19112"/>
                        </a:lnTo>
                        <a:lnTo>
                          <a:pt x="638" y="18445"/>
                        </a:lnTo>
                        <a:lnTo>
                          <a:pt x="294" y="17687"/>
                        </a:lnTo>
                        <a:lnTo>
                          <a:pt x="98" y="16807"/>
                        </a:lnTo>
                        <a:lnTo>
                          <a:pt x="0" y="15897"/>
                        </a:lnTo>
                        <a:lnTo>
                          <a:pt x="0" y="15775"/>
                        </a:lnTo>
                        <a:lnTo>
                          <a:pt x="65" y="14774"/>
                        </a:lnTo>
                        <a:lnTo>
                          <a:pt x="262" y="13530"/>
                        </a:lnTo>
                        <a:lnTo>
                          <a:pt x="834" y="11225"/>
                        </a:lnTo>
                        <a:lnTo>
                          <a:pt x="1537" y="9071"/>
                        </a:lnTo>
                        <a:lnTo>
                          <a:pt x="2404" y="7129"/>
                        </a:lnTo>
                        <a:lnTo>
                          <a:pt x="3336" y="5339"/>
                        </a:lnTo>
                        <a:lnTo>
                          <a:pt x="4415" y="3792"/>
                        </a:lnTo>
                        <a:lnTo>
                          <a:pt x="5576" y="2488"/>
                        </a:lnTo>
                        <a:lnTo>
                          <a:pt x="6786" y="1426"/>
                        </a:lnTo>
                        <a:lnTo>
                          <a:pt x="8127" y="637"/>
                        </a:lnTo>
                        <a:lnTo>
                          <a:pt x="9500" y="182"/>
                        </a:lnTo>
                        <a:lnTo>
                          <a:pt x="10906" y="0"/>
                        </a:lnTo>
                        <a:lnTo>
                          <a:pt x="12411" y="182"/>
                        </a:lnTo>
                        <a:lnTo>
                          <a:pt x="13850" y="698"/>
                        </a:lnTo>
                        <a:lnTo>
                          <a:pt x="15239" y="1608"/>
                        </a:lnTo>
                        <a:lnTo>
                          <a:pt x="16515" y="2730"/>
                        </a:lnTo>
                        <a:lnTo>
                          <a:pt x="17692" y="4156"/>
                        </a:lnTo>
                        <a:lnTo>
                          <a:pt x="18788" y="5885"/>
                        </a:lnTo>
                        <a:lnTo>
                          <a:pt x="19752" y="7766"/>
                        </a:lnTo>
                        <a:lnTo>
                          <a:pt x="20570" y="9860"/>
                        </a:lnTo>
                        <a:lnTo>
                          <a:pt x="21273" y="12165"/>
                        </a:lnTo>
                        <a:close/>
                        <a:moveTo>
                          <a:pt x="21273" y="12165"/>
                        </a:moveTo>
                      </a:path>
                    </a:pathLst>
                  </a:custGeom>
                  <a:gradFill rotWithShape="0">
                    <a:gsLst>
                      <a:gs pos="0">
                        <a:srgbClr val="FFFFFF"/>
                      </a:gs>
                      <a:gs pos="100000">
                        <a:srgbClr val="99CC00"/>
                      </a:gs>
                    </a:gsLst>
                    <a:lin ang="5400000" scaled="1"/>
                  </a:gradFill>
                  <a:ln w="3175" cap="flat">
                    <a:noFill/>
                    <a:round/>
                    <a:headEnd type="none" w="med" len="med"/>
                    <a:tailEnd type="none" w="med" len="med"/>
                  </a:ln>
                </p:spPr>
                <p:txBody>
                  <a:bodyPr lIns="0" tIns="0" rIns="0" bIns="0"/>
                  <a:lstStyle/>
                  <a:p>
                    <a:endParaRPr lang="zh-CN" altLang="en-US"/>
                  </a:p>
                </p:txBody>
              </p:sp>
            </p:grpSp>
            <p:sp>
              <p:nvSpPr>
                <p:cNvPr id="25629" name="Rectangle 29"/>
                <p:cNvSpPr>
                  <a:spLocks/>
                </p:cNvSpPr>
                <p:nvPr/>
              </p:nvSpPr>
              <p:spPr bwMode="auto">
                <a:xfrm>
                  <a:off x="188" y="474"/>
                  <a:ext cx="640" cy="248"/>
                </a:xfrm>
                <a:prstGeom prst="rect">
                  <a:avLst/>
                </a:prstGeom>
                <a:noFill/>
                <a:ln w="12700" cap="flat">
                  <a:noFill/>
                  <a:miter lim="800000"/>
                  <a:headEnd type="none" w="med" len="med"/>
                  <a:tailEnd type="none" w="med" len="med"/>
                </a:ln>
              </p:spPr>
              <p:txBody>
                <a:bodyPr lIns="0" tIns="0" rIns="40639" bIns="0"/>
                <a:lstStyle/>
                <a:p>
                  <a:pPr marL="27905">
                    <a:defRPr/>
                  </a:pPr>
                  <a:r>
                    <a:rPr lang="zh-CN" altLang="en-US" sz="1400" b="1" dirty="0">
                      <a:solidFill>
                        <a:srgbClr val="FFFFFF"/>
                      </a:solidFill>
                      <a:effectLst>
                        <a:outerShdw blurRad="38100" dist="38100" dir="2700000" algn="tl">
                          <a:srgbClr val="C0C0C0"/>
                        </a:outerShdw>
                      </a:effectLst>
                      <a:latin typeface="Arial Bold" charset="0"/>
                      <a:ea typeface="宋体" charset="-122"/>
                      <a:sym typeface="Arial Bold" charset="0"/>
                    </a:rPr>
                    <a:t>价值观</a:t>
                  </a:r>
                </a:p>
              </p:txBody>
            </p:sp>
          </p:grpSp>
          <p:sp>
            <p:nvSpPr>
              <p:cNvPr id="24607" name="Oval 31"/>
              <p:cNvSpPr>
                <a:spLocks/>
              </p:cNvSpPr>
              <p:nvPr/>
            </p:nvSpPr>
            <p:spPr bwMode="auto">
              <a:xfrm>
                <a:off x="0" y="1108"/>
                <a:ext cx="1023" cy="290"/>
              </a:xfrm>
              <a:prstGeom prst="ellipse">
                <a:avLst/>
              </a:prstGeom>
              <a:gradFill rotWithShape="0">
                <a:gsLst>
                  <a:gs pos="0">
                    <a:srgbClr val="808080"/>
                  </a:gs>
                  <a:gs pos="100000">
                    <a:srgbClr val="FFFFFF"/>
                  </a:gs>
                </a:gsLst>
                <a:path path="rect">
                  <a:fillToRect l="50000" t="50000" r="50000" b="50000"/>
                </a:path>
              </a:gradFill>
              <a:ln w="9525">
                <a:noFill/>
                <a:round/>
                <a:headEnd/>
                <a:tailEnd/>
              </a:ln>
            </p:spPr>
            <p:txBody>
              <a:bodyPr lIns="0" tIns="0" rIns="0" bIns="0"/>
              <a:lstStyle/>
              <a:p>
                <a:endParaRPr lang="zh-CN" altLang="en-US">
                  <a:ea typeface="宋体" charset="-122"/>
                </a:endParaRPr>
              </a:p>
            </p:txBody>
          </p:sp>
        </p:grpSp>
      </p:grpSp>
      <p:grpSp>
        <p:nvGrpSpPr>
          <p:cNvPr id="14" name="Group 43"/>
          <p:cNvGrpSpPr>
            <a:grpSpLocks/>
          </p:cNvGrpSpPr>
          <p:nvPr/>
        </p:nvGrpSpPr>
        <p:grpSpPr bwMode="auto">
          <a:xfrm>
            <a:off x="7535540" y="1798216"/>
            <a:ext cx="709910" cy="3062883"/>
            <a:chOff x="107" y="125"/>
            <a:chExt cx="635" cy="2743"/>
          </a:xfrm>
        </p:grpSpPr>
        <p:grpSp>
          <p:nvGrpSpPr>
            <p:cNvPr id="15" name="Group 36"/>
            <p:cNvGrpSpPr>
              <a:grpSpLocks/>
            </p:cNvGrpSpPr>
            <p:nvPr/>
          </p:nvGrpSpPr>
          <p:grpSpPr bwMode="auto">
            <a:xfrm>
              <a:off x="107" y="125"/>
              <a:ext cx="632" cy="582"/>
              <a:chOff x="107" y="125"/>
              <a:chExt cx="632" cy="582"/>
            </a:xfrm>
          </p:grpSpPr>
          <p:sp>
            <p:nvSpPr>
              <p:cNvPr id="25634" name="Rectangle 34"/>
              <p:cNvSpPr>
                <a:spLocks/>
              </p:cNvSpPr>
              <p:nvPr/>
            </p:nvSpPr>
            <p:spPr bwMode="auto">
              <a:xfrm rot="3419999">
                <a:off x="132" y="100"/>
                <a:ext cx="582" cy="632"/>
              </a:xfrm>
              <a:prstGeom prst="rect">
                <a:avLst/>
              </a:prstGeom>
              <a:gradFill rotWithShape="0">
                <a:gsLst>
                  <a:gs pos="0">
                    <a:srgbClr val="181847"/>
                  </a:gs>
                  <a:gs pos="100000">
                    <a:srgbClr val="333399"/>
                  </a:gs>
                </a:gsLst>
                <a:lin ang="19620000" scaled="1"/>
              </a:gradFill>
              <a:ln w="38100" cap="flat">
                <a:solidFill>
                  <a:srgbClr val="FFFFFF"/>
                </a:solidFill>
                <a:prstDash val="solid"/>
                <a:miter lim="800000"/>
                <a:headEnd type="none" w="med" len="med"/>
                <a:tailEnd type="none" w="med" len="med"/>
              </a:ln>
              <a:effectLst>
                <a:outerShdw dist="177800" dir="487792" algn="ctr" rotWithShape="0">
                  <a:srgbClr val="000000">
                    <a:alpha val="50000"/>
                  </a:srgbClr>
                </a:outerShdw>
              </a:effectLst>
            </p:spPr>
            <p:txBody>
              <a:bodyPr lIns="0" tIns="0" rIns="0" bIns="0"/>
              <a:lstStyle/>
              <a:p>
                <a:endParaRPr lang="zh-CN" altLang="en-US">
                  <a:ea typeface="宋体" charset="-122"/>
                </a:endParaRPr>
              </a:p>
            </p:txBody>
          </p:sp>
          <p:sp>
            <p:nvSpPr>
              <p:cNvPr id="24598" name="Rectangle 35"/>
              <p:cNvSpPr>
                <a:spLocks/>
              </p:cNvSpPr>
              <p:nvPr/>
            </p:nvSpPr>
            <p:spPr bwMode="auto">
              <a:xfrm>
                <a:off x="241" y="326"/>
                <a:ext cx="371" cy="179"/>
              </a:xfrm>
              <a:prstGeom prst="rect">
                <a:avLst/>
              </a:prstGeom>
              <a:noFill/>
              <a:ln w="12700">
                <a:noFill/>
                <a:miter lim="800000"/>
                <a:headEnd/>
                <a:tailEnd/>
              </a:ln>
            </p:spPr>
            <p:txBody>
              <a:bodyPr wrap="none" lIns="0" tIns="0" rIns="40639" bIns="0">
                <a:spAutoFit/>
              </a:bodyPr>
              <a:lstStyle/>
              <a:p>
                <a:pPr marL="27905"/>
                <a:r>
                  <a:rPr lang="zh-CN" altLang="en-US" sz="1300" b="1" dirty="0">
                    <a:solidFill>
                      <a:srgbClr val="FFFFFF"/>
                    </a:solidFill>
                    <a:latin typeface="Arial Bold" charset="0"/>
                    <a:ea typeface="宋体" charset="-122"/>
                    <a:sym typeface="Arial Bold" charset="0"/>
                  </a:rPr>
                  <a:t>开发</a:t>
                </a:r>
              </a:p>
            </p:txBody>
          </p:sp>
        </p:grpSp>
        <p:grpSp>
          <p:nvGrpSpPr>
            <p:cNvPr id="16" name="Group 39"/>
            <p:cNvGrpSpPr>
              <a:grpSpLocks/>
            </p:cNvGrpSpPr>
            <p:nvPr/>
          </p:nvGrpSpPr>
          <p:grpSpPr bwMode="auto">
            <a:xfrm>
              <a:off x="108" y="1230"/>
              <a:ext cx="632" cy="583"/>
              <a:chOff x="108" y="124"/>
              <a:chExt cx="632" cy="583"/>
            </a:xfrm>
          </p:grpSpPr>
          <p:sp>
            <p:nvSpPr>
              <p:cNvPr id="25637" name="Rectangle 37"/>
              <p:cNvSpPr>
                <a:spLocks/>
              </p:cNvSpPr>
              <p:nvPr/>
            </p:nvSpPr>
            <p:spPr bwMode="auto">
              <a:xfrm rot="3419999">
                <a:off x="132" y="100"/>
                <a:ext cx="583" cy="632"/>
              </a:xfrm>
              <a:prstGeom prst="rect">
                <a:avLst/>
              </a:prstGeom>
              <a:gradFill rotWithShape="0">
                <a:gsLst>
                  <a:gs pos="0">
                    <a:srgbClr val="004747"/>
                  </a:gs>
                  <a:gs pos="100000">
                    <a:srgbClr val="009999"/>
                  </a:gs>
                </a:gsLst>
                <a:lin ang="19620000" scaled="1"/>
              </a:gradFill>
              <a:ln w="38100" cap="flat">
                <a:solidFill>
                  <a:srgbClr val="FFFFFF"/>
                </a:solidFill>
                <a:prstDash val="solid"/>
                <a:miter lim="800000"/>
                <a:headEnd type="none" w="med" len="med"/>
                <a:tailEnd type="none" w="med" len="med"/>
              </a:ln>
              <a:effectLst>
                <a:outerShdw dist="177800" dir="487792" algn="ctr" rotWithShape="0">
                  <a:srgbClr val="000000">
                    <a:alpha val="50000"/>
                  </a:srgbClr>
                </a:outerShdw>
              </a:effectLst>
            </p:spPr>
            <p:txBody>
              <a:bodyPr lIns="0" tIns="0" rIns="0" bIns="0"/>
              <a:lstStyle/>
              <a:p>
                <a:endParaRPr lang="zh-CN" altLang="en-US">
                  <a:ea typeface="宋体" charset="-122"/>
                </a:endParaRPr>
              </a:p>
            </p:txBody>
          </p:sp>
          <p:sp>
            <p:nvSpPr>
              <p:cNvPr id="24596" name="Rectangle 38"/>
              <p:cNvSpPr>
                <a:spLocks/>
              </p:cNvSpPr>
              <p:nvPr/>
            </p:nvSpPr>
            <p:spPr bwMode="auto">
              <a:xfrm>
                <a:off x="241" y="326"/>
                <a:ext cx="371" cy="179"/>
              </a:xfrm>
              <a:prstGeom prst="rect">
                <a:avLst/>
              </a:prstGeom>
              <a:noFill/>
              <a:ln w="12700">
                <a:noFill/>
                <a:miter lim="800000"/>
                <a:headEnd/>
                <a:tailEnd/>
              </a:ln>
            </p:spPr>
            <p:txBody>
              <a:bodyPr wrap="none" lIns="0" tIns="0" rIns="40639" bIns="0">
                <a:spAutoFit/>
              </a:bodyPr>
              <a:lstStyle/>
              <a:p>
                <a:pPr marL="27905"/>
                <a:r>
                  <a:rPr lang="zh-CN" altLang="en-US" sz="1300" b="1" dirty="0">
                    <a:solidFill>
                      <a:srgbClr val="FFFFFF"/>
                    </a:solidFill>
                    <a:latin typeface="Arial Bold" charset="0"/>
                    <a:ea typeface="宋体" charset="-122"/>
                    <a:sym typeface="Arial Bold" charset="0"/>
                  </a:rPr>
                  <a:t>设计</a:t>
                </a:r>
              </a:p>
            </p:txBody>
          </p:sp>
        </p:grpSp>
        <p:grpSp>
          <p:nvGrpSpPr>
            <p:cNvPr id="17" name="Group 42"/>
            <p:cNvGrpSpPr>
              <a:grpSpLocks/>
            </p:cNvGrpSpPr>
            <p:nvPr/>
          </p:nvGrpSpPr>
          <p:grpSpPr bwMode="auto">
            <a:xfrm>
              <a:off x="110" y="2286"/>
              <a:ext cx="632" cy="582"/>
              <a:chOff x="107" y="125"/>
              <a:chExt cx="632" cy="582"/>
            </a:xfrm>
          </p:grpSpPr>
          <p:sp>
            <p:nvSpPr>
              <p:cNvPr id="25640" name="Rectangle 40"/>
              <p:cNvSpPr>
                <a:spLocks/>
              </p:cNvSpPr>
              <p:nvPr/>
            </p:nvSpPr>
            <p:spPr bwMode="auto">
              <a:xfrm rot="3419999">
                <a:off x="132" y="100"/>
                <a:ext cx="582" cy="632"/>
              </a:xfrm>
              <a:prstGeom prst="rect">
                <a:avLst/>
              </a:prstGeom>
              <a:gradFill rotWithShape="0">
                <a:gsLst>
                  <a:gs pos="0">
                    <a:srgbClr val="576869"/>
                  </a:gs>
                  <a:gs pos="100000">
                    <a:srgbClr val="BBE0E3"/>
                  </a:gs>
                </a:gsLst>
                <a:lin ang="19620000" scaled="1"/>
              </a:gradFill>
              <a:ln w="38100" cap="flat">
                <a:solidFill>
                  <a:srgbClr val="FFFFFF"/>
                </a:solidFill>
                <a:prstDash val="solid"/>
                <a:miter lim="800000"/>
                <a:headEnd type="none" w="med" len="med"/>
                <a:tailEnd type="none" w="med" len="med"/>
              </a:ln>
              <a:effectLst>
                <a:outerShdw dist="177800" dir="487792" algn="ctr" rotWithShape="0">
                  <a:srgbClr val="000000">
                    <a:alpha val="50000"/>
                  </a:srgbClr>
                </a:outerShdw>
              </a:effectLst>
            </p:spPr>
            <p:txBody>
              <a:bodyPr lIns="0" tIns="0" rIns="0" bIns="0"/>
              <a:lstStyle/>
              <a:p>
                <a:endParaRPr lang="zh-CN" altLang="en-US">
                  <a:ea typeface="宋体" charset="-122"/>
                </a:endParaRPr>
              </a:p>
            </p:txBody>
          </p:sp>
          <p:sp>
            <p:nvSpPr>
              <p:cNvPr id="24594" name="Rectangle 41"/>
              <p:cNvSpPr>
                <a:spLocks/>
              </p:cNvSpPr>
              <p:nvPr/>
            </p:nvSpPr>
            <p:spPr bwMode="auto">
              <a:xfrm>
                <a:off x="241" y="326"/>
                <a:ext cx="371" cy="179"/>
              </a:xfrm>
              <a:prstGeom prst="rect">
                <a:avLst/>
              </a:prstGeom>
              <a:noFill/>
              <a:ln w="12700">
                <a:noFill/>
                <a:miter lim="800000"/>
                <a:headEnd/>
                <a:tailEnd/>
              </a:ln>
            </p:spPr>
            <p:txBody>
              <a:bodyPr wrap="none" lIns="0" tIns="0" rIns="40639" bIns="0">
                <a:spAutoFit/>
              </a:bodyPr>
              <a:lstStyle/>
              <a:p>
                <a:pPr marL="27905"/>
                <a:r>
                  <a:rPr lang="zh-CN" altLang="en-US" sz="1300" b="1" dirty="0">
                    <a:solidFill>
                      <a:srgbClr val="FED198"/>
                    </a:solidFill>
                    <a:latin typeface="Arial Bold" charset="0"/>
                    <a:ea typeface="宋体" charset="-122"/>
                    <a:sym typeface="Arial Bold" charset="0"/>
                  </a:rPr>
                  <a:t>测评</a:t>
                </a:r>
              </a:p>
            </p:txBody>
          </p:sp>
        </p:grpSp>
      </p:grpSp>
      <p:grpSp>
        <p:nvGrpSpPr>
          <p:cNvPr id="18" name="Group 52"/>
          <p:cNvGrpSpPr>
            <a:grpSpLocks/>
          </p:cNvGrpSpPr>
          <p:nvPr/>
        </p:nvGrpSpPr>
        <p:grpSpPr bwMode="auto">
          <a:xfrm>
            <a:off x="365002" y="1809379"/>
            <a:ext cx="711026" cy="3014885"/>
            <a:chOff x="107" y="125"/>
            <a:chExt cx="636" cy="2701"/>
          </a:xfrm>
        </p:grpSpPr>
        <p:grpSp>
          <p:nvGrpSpPr>
            <p:cNvPr id="19" name="Group 46"/>
            <p:cNvGrpSpPr>
              <a:grpSpLocks/>
            </p:cNvGrpSpPr>
            <p:nvPr/>
          </p:nvGrpSpPr>
          <p:grpSpPr bwMode="auto">
            <a:xfrm>
              <a:off x="107" y="2243"/>
              <a:ext cx="632" cy="583"/>
              <a:chOff x="107" y="125"/>
              <a:chExt cx="632" cy="582"/>
            </a:xfrm>
          </p:grpSpPr>
          <p:sp>
            <p:nvSpPr>
              <p:cNvPr id="25644" name="Rectangle 44"/>
              <p:cNvSpPr>
                <a:spLocks/>
              </p:cNvSpPr>
              <p:nvPr/>
            </p:nvSpPr>
            <p:spPr bwMode="auto">
              <a:xfrm rot="3419999">
                <a:off x="132" y="100"/>
                <a:ext cx="582" cy="632"/>
              </a:xfrm>
              <a:prstGeom prst="rect">
                <a:avLst/>
              </a:prstGeom>
              <a:gradFill rotWithShape="0">
                <a:gsLst>
                  <a:gs pos="0">
                    <a:srgbClr val="576869"/>
                  </a:gs>
                  <a:gs pos="100000">
                    <a:srgbClr val="BBE0E3"/>
                  </a:gs>
                </a:gsLst>
                <a:lin ang="19620000" scaled="1"/>
              </a:gradFill>
              <a:ln w="38100" cap="flat">
                <a:solidFill>
                  <a:srgbClr val="FFFFFF"/>
                </a:solidFill>
                <a:prstDash val="solid"/>
                <a:miter lim="800000"/>
                <a:headEnd type="none" w="med" len="med"/>
                <a:tailEnd type="none" w="med" len="med"/>
              </a:ln>
              <a:effectLst>
                <a:outerShdw dist="177800" dir="487792" algn="ctr" rotWithShape="0">
                  <a:srgbClr val="000000">
                    <a:alpha val="50000"/>
                  </a:srgbClr>
                </a:outerShdw>
              </a:effectLst>
            </p:spPr>
            <p:txBody>
              <a:bodyPr lIns="0" tIns="0" rIns="0" bIns="0"/>
              <a:lstStyle/>
              <a:p>
                <a:endParaRPr lang="zh-CN" altLang="en-US">
                  <a:ea typeface="宋体" charset="-122"/>
                </a:endParaRPr>
              </a:p>
            </p:txBody>
          </p:sp>
          <p:sp>
            <p:nvSpPr>
              <p:cNvPr id="24589" name="Rectangle 45"/>
              <p:cNvSpPr>
                <a:spLocks/>
              </p:cNvSpPr>
              <p:nvPr/>
            </p:nvSpPr>
            <p:spPr bwMode="auto">
              <a:xfrm>
                <a:off x="241" y="326"/>
                <a:ext cx="371" cy="179"/>
              </a:xfrm>
              <a:prstGeom prst="rect">
                <a:avLst/>
              </a:prstGeom>
              <a:noFill/>
              <a:ln w="12700">
                <a:noFill/>
                <a:miter lim="800000"/>
                <a:headEnd/>
                <a:tailEnd/>
              </a:ln>
            </p:spPr>
            <p:txBody>
              <a:bodyPr wrap="none" lIns="0" tIns="0" rIns="40639" bIns="0">
                <a:spAutoFit/>
              </a:bodyPr>
              <a:lstStyle/>
              <a:p>
                <a:pPr marL="27905"/>
                <a:r>
                  <a:rPr lang="zh-CN" altLang="en-US" sz="1300" b="1" dirty="0">
                    <a:solidFill>
                      <a:srgbClr val="FED198"/>
                    </a:solidFill>
                    <a:latin typeface="Arial Bold" charset="0"/>
                    <a:ea typeface="宋体" charset="-122"/>
                    <a:sym typeface="Arial Bold" charset="0"/>
                  </a:rPr>
                  <a:t>测评</a:t>
                </a:r>
              </a:p>
            </p:txBody>
          </p:sp>
        </p:grpSp>
        <p:grpSp>
          <p:nvGrpSpPr>
            <p:cNvPr id="20" name="Group 49"/>
            <p:cNvGrpSpPr>
              <a:grpSpLocks/>
            </p:cNvGrpSpPr>
            <p:nvPr/>
          </p:nvGrpSpPr>
          <p:grpSpPr bwMode="auto">
            <a:xfrm>
              <a:off x="107" y="1157"/>
              <a:ext cx="632" cy="583"/>
              <a:chOff x="107" y="125"/>
              <a:chExt cx="632" cy="582"/>
            </a:xfrm>
          </p:grpSpPr>
          <p:sp>
            <p:nvSpPr>
              <p:cNvPr id="25647" name="Rectangle 47"/>
              <p:cNvSpPr>
                <a:spLocks/>
              </p:cNvSpPr>
              <p:nvPr/>
            </p:nvSpPr>
            <p:spPr bwMode="auto">
              <a:xfrm rot="3419999">
                <a:off x="132" y="100"/>
                <a:ext cx="582" cy="632"/>
              </a:xfrm>
              <a:prstGeom prst="rect">
                <a:avLst/>
              </a:prstGeom>
              <a:gradFill rotWithShape="0">
                <a:gsLst>
                  <a:gs pos="0">
                    <a:srgbClr val="475E00"/>
                  </a:gs>
                  <a:gs pos="100000">
                    <a:srgbClr val="99CC00"/>
                  </a:gs>
                </a:gsLst>
                <a:lin ang="19620000" scaled="1"/>
              </a:gradFill>
              <a:ln w="38100" cap="flat">
                <a:solidFill>
                  <a:srgbClr val="FFFFFF"/>
                </a:solidFill>
                <a:prstDash val="solid"/>
                <a:miter lim="800000"/>
                <a:headEnd type="none" w="med" len="med"/>
                <a:tailEnd type="none" w="med" len="med"/>
              </a:ln>
              <a:effectLst>
                <a:outerShdw dist="177800" dir="487792" algn="ctr" rotWithShape="0">
                  <a:srgbClr val="000000">
                    <a:alpha val="50000"/>
                  </a:srgbClr>
                </a:outerShdw>
              </a:effectLst>
            </p:spPr>
            <p:txBody>
              <a:bodyPr lIns="0" tIns="0" rIns="0" bIns="0"/>
              <a:lstStyle/>
              <a:p>
                <a:endParaRPr lang="zh-CN" altLang="en-US">
                  <a:ea typeface="宋体" charset="-122"/>
                </a:endParaRPr>
              </a:p>
            </p:txBody>
          </p:sp>
          <p:sp>
            <p:nvSpPr>
              <p:cNvPr id="24587" name="Rectangle 48"/>
              <p:cNvSpPr>
                <a:spLocks/>
              </p:cNvSpPr>
              <p:nvPr/>
            </p:nvSpPr>
            <p:spPr bwMode="auto">
              <a:xfrm>
                <a:off x="241" y="326"/>
                <a:ext cx="371" cy="179"/>
              </a:xfrm>
              <a:prstGeom prst="rect">
                <a:avLst/>
              </a:prstGeom>
              <a:noFill/>
              <a:ln w="12700">
                <a:noFill/>
                <a:miter lim="800000"/>
                <a:headEnd/>
                <a:tailEnd/>
              </a:ln>
            </p:spPr>
            <p:txBody>
              <a:bodyPr wrap="none" lIns="0" tIns="0" rIns="40639" bIns="0">
                <a:spAutoFit/>
              </a:bodyPr>
              <a:lstStyle/>
              <a:p>
                <a:pPr marL="27905"/>
                <a:r>
                  <a:rPr lang="zh-CN" altLang="en-US" sz="1300" b="1" dirty="0">
                    <a:solidFill>
                      <a:srgbClr val="FFFFFF"/>
                    </a:solidFill>
                    <a:latin typeface="Arial Bold" charset="0"/>
                    <a:ea typeface="宋体" charset="-122"/>
                    <a:sym typeface="Arial Bold" charset="0"/>
                  </a:rPr>
                  <a:t>了解</a:t>
                </a:r>
              </a:p>
            </p:txBody>
          </p:sp>
        </p:grpSp>
        <p:sp>
          <p:nvSpPr>
            <p:cNvPr id="25650" name="Rectangle 50"/>
            <p:cNvSpPr>
              <a:spLocks/>
            </p:cNvSpPr>
            <p:nvPr/>
          </p:nvSpPr>
          <p:spPr bwMode="auto">
            <a:xfrm rot="3419999">
              <a:off x="136" y="100"/>
              <a:ext cx="582" cy="632"/>
            </a:xfrm>
            <a:prstGeom prst="rect">
              <a:avLst/>
            </a:prstGeom>
            <a:solidFill>
              <a:srgbClr val="A072FD"/>
            </a:solidFill>
            <a:ln w="38100" cap="flat">
              <a:solidFill>
                <a:srgbClr val="FFFFFF"/>
              </a:solidFill>
              <a:prstDash val="solid"/>
              <a:miter lim="800000"/>
              <a:headEnd type="none" w="med" len="med"/>
              <a:tailEnd type="none" w="med" len="med"/>
            </a:ln>
            <a:effectLst>
              <a:outerShdw dist="177800" dir="487792" algn="ctr" rotWithShape="0">
                <a:srgbClr val="000000">
                  <a:alpha val="50000"/>
                </a:srgbClr>
              </a:outerShdw>
            </a:effectLst>
          </p:spPr>
          <p:txBody>
            <a:bodyPr lIns="0" tIns="0" rIns="0" bIns="0"/>
            <a:lstStyle/>
            <a:p>
              <a:endParaRPr lang="zh-CN" altLang="en-US">
                <a:ea typeface="宋体" charset="-122"/>
              </a:endParaRPr>
            </a:p>
          </p:txBody>
        </p:sp>
        <p:sp>
          <p:nvSpPr>
            <p:cNvPr id="24585" name="Rectangle 51"/>
            <p:cNvSpPr>
              <a:spLocks/>
            </p:cNvSpPr>
            <p:nvPr/>
          </p:nvSpPr>
          <p:spPr bwMode="auto">
            <a:xfrm>
              <a:off x="245" y="326"/>
              <a:ext cx="371" cy="179"/>
            </a:xfrm>
            <a:prstGeom prst="rect">
              <a:avLst/>
            </a:prstGeom>
            <a:noFill/>
            <a:ln w="12700">
              <a:noFill/>
              <a:miter lim="800000"/>
              <a:headEnd/>
              <a:tailEnd/>
            </a:ln>
          </p:spPr>
          <p:txBody>
            <a:bodyPr wrap="none" lIns="0" tIns="0" rIns="40639" bIns="0">
              <a:spAutoFit/>
            </a:bodyPr>
            <a:lstStyle/>
            <a:p>
              <a:pPr marL="27905"/>
              <a:r>
                <a:rPr lang="zh-CN" altLang="en-US" sz="1300" b="1" dirty="0">
                  <a:solidFill>
                    <a:srgbClr val="FFFFFF"/>
                  </a:solidFill>
                  <a:latin typeface="Arial Bold" charset="0"/>
                  <a:ea typeface="宋体" charset="-122"/>
                  <a:sym typeface="Arial Bold" charset="0"/>
                </a:rPr>
                <a:t>预测</a:t>
              </a:r>
            </a:p>
          </p:txBody>
        </p:sp>
      </p:grpSp>
    </p:spTree>
    <p:extLst>
      <p:ext uri="{BB962C8B-B14F-4D97-AF65-F5344CB8AC3E}">
        <p14:creationId xmlns:p14="http://schemas.microsoft.com/office/powerpoint/2010/main" val="2092357616"/>
      </p:ext>
    </p:extLst>
  </p:cSld>
  <p:clrMapOvr>
    <a:masterClrMapping/>
  </p:clrMapOvr>
  <p:transition xmlns:p14="http://schemas.microsoft.com/office/powerpoint/2010/main" spd="med">
    <p:push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61384576" presetClass="entr" presetSubtype="61455144" fill="hold" nodeType="clickEffect">
                                  <p:stCondLst>
                                    <p:cond delay="0"/>
                                  </p:stCondLst>
                                  <p:childTnLst>
                                    <p:set>
                                      <p:cBhvr>
                                        <p:cTn id="12" dur="1" fill="hold">
                                          <p:stCondLst>
                                            <p:cond delay="499"/>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61384576" presetClass="entr" presetSubtype="61454848" fill="hold" nodeType="clickEffect">
                                  <p:stCondLst>
                                    <p:cond delay="0"/>
                                  </p:stCondLst>
                                  <p:childTnLst>
                                    <p:set>
                                      <p:cBhvr>
                                        <p:cTn id="16" dur="1" fill="hold">
                                          <p:stCondLst>
                                            <p:cond delay="499"/>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p:txBody>
          <a:bodyPr/>
          <a:lstStyle/>
          <a:p>
            <a:pPr eaLnBrk="1" hangingPunct="1"/>
            <a:r>
              <a:rPr lang="zh-CN" altLang="en-US" dirty="0" smtClean="0">
                <a:ea typeface="宋体" charset="-122"/>
              </a:rPr>
              <a:t>领导潜力测评模型</a:t>
            </a:r>
          </a:p>
        </p:txBody>
      </p:sp>
      <p:sp>
        <p:nvSpPr>
          <p:cNvPr id="25603" name="AutoShape 2"/>
          <p:cNvSpPr>
            <a:spLocks/>
          </p:cNvSpPr>
          <p:nvPr/>
        </p:nvSpPr>
        <p:spPr bwMode="auto">
          <a:xfrm rot="5400000">
            <a:off x="1295636" y="3392996"/>
            <a:ext cx="1728192" cy="1944216"/>
          </a:xfrm>
          <a:prstGeom prst="roundRect">
            <a:avLst>
              <a:gd name="adj" fmla="val 19889"/>
            </a:avLst>
          </a:prstGeom>
          <a:gradFill rotWithShape="0">
            <a:gsLst>
              <a:gs pos="0">
                <a:srgbClr val="C9C9C9">
                  <a:alpha val="98000"/>
                </a:srgbClr>
              </a:gs>
              <a:gs pos="50000">
                <a:srgbClr val="FFFFFF">
                  <a:alpha val="98000"/>
                </a:srgbClr>
              </a:gs>
              <a:gs pos="100000">
                <a:srgbClr val="C9C9C9">
                  <a:alpha val="98000"/>
                </a:srgbClr>
              </a:gs>
            </a:gsLst>
            <a:lin ang="0" scaled="1"/>
          </a:gradFill>
          <a:ln w="38100">
            <a:solidFill>
              <a:srgbClr val="DDDDDD"/>
            </a:solidFill>
            <a:round/>
            <a:headEnd/>
            <a:tailEnd/>
          </a:ln>
        </p:spPr>
        <p:txBody>
          <a:bodyPr lIns="0" tIns="0" rIns="0" bIns="0"/>
          <a:lstStyle/>
          <a:p>
            <a:endParaRPr lang="zh-CN" altLang="en-US">
              <a:ea typeface="宋体" charset="-122"/>
            </a:endParaRPr>
          </a:p>
        </p:txBody>
      </p:sp>
      <p:sp>
        <p:nvSpPr>
          <p:cNvPr id="25604" name="Freeform 3"/>
          <p:cNvSpPr>
            <a:spLocks/>
          </p:cNvSpPr>
          <p:nvPr/>
        </p:nvSpPr>
        <p:spPr bwMode="auto">
          <a:xfrm>
            <a:off x="1511350" y="3343052"/>
            <a:ext cx="1401961" cy="329282"/>
          </a:xfrm>
          <a:custGeom>
            <a:avLst/>
            <a:gdLst>
              <a:gd name="T0" fmla="*/ 9 w 21469"/>
              <a:gd name="T1" fmla="*/ 21023 h 21023"/>
              <a:gd name="T2" fmla="*/ 281 w 21469"/>
              <a:gd name="T3" fmla="*/ 12041 h 21023"/>
              <a:gd name="T4" fmla="*/ 2849 w 21469"/>
              <a:gd name="T5" fmla="*/ 991 h 21023"/>
              <a:gd name="T6" fmla="*/ 6064 w 21469"/>
              <a:gd name="T7" fmla="*/ 207 h 21023"/>
              <a:gd name="T8" fmla="*/ 15775 w 21469"/>
              <a:gd name="T9" fmla="*/ 278 h 21023"/>
              <a:gd name="T10" fmla="*/ 18122 w 21469"/>
              <a:gd name="T11" fmla="*/ 421 h 21023"/>
              <a:gd name="T12" fmla="*/ 21354 w 21469"/>
              <a:gd name="T13" fmla="*/ 12896 h 21023"/>
              <a:gd name="T14" fmla="*/ 21456 w 21469"/>
              <a:gd name="T15" fmla="*/ 20952 h 21023"/>
              <a:gd name="T16" fmla="*/ 9 w 21469"/>
              <a:gd name="T17" fmla="*/ 21023 h 21023"/>
              <a:gd name="T18" fmla="*/ 9 w 21469"/>
              <a:gd name="T19" fmla="*/ 21023 h 210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469"/>
              <a:gd name="T31" fmla="*/ 0 h 21023"/>
              <a:gd name="T32" fmla="*/ 21469 w 21469"/>
              <a:gd name="T33" fmla="*/ 21023 h 210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469" h="21023">
                <a:moveTo>
                  <a:pt x="9" y="21023"/>
                </a:moveTo>
                <a:cubicBezTo>
                  <a:pt x="9" y="21023"/>
                  <a:pt x="-76" y="17459"/>
                  <a:pt x="281" y="12041"/>
                </a:cubicBezTo>
                <a:cubicBezTo>
                  <a:pt x="740" y="8690"/>
                  <a:pt x="1098" y="2560"/>
                  <a:pt x="2849" y="991"/>
                </a:cubicBezTo>
                <a:cubicBezTo>
                  <a:pt x="4601" y="-577"/>
                  <a:pt x="3921" y="350"/>
                  <a:pt x="6064" y="207"/>
                </a:cubicBezTo>
                <a:cubicBezTo>
                  <a:pt x="8207" y="65"/>
                  <a:pt x="13751" y="278"/>
                  <a:pt x="15775" y="278"/>
                </a:cubicBezTo>
                <a:cubicBezTo>
                  <a:pt x="17782" y="278"/>
                  <a:pt x="16898" y="-434"/>
                  <a:pt x="18122" y="421"/>
                </a:cubicBezTo>
                <a:cubicBezTo>
                  <a:pt x="19364" y="1276"/>
                  <a:pt x="20589" y="5411"/>
                  <a:pt x="21354" y="12896"/>
                </a:cubicBezTo>
                <a:cubicBezTo>
                  <a:pt x="21524" y="18100"/>
                  <a:pt x="21456" y="20952"/>
                  <a:pt x="21456" y="20952"/>
                </a:cubicBezTo>
                <a:lnTo>
                  <a:pt x="9" y="21023"/>
                </a:lnTo>
                <a:close/>
                <a:moveTo>
                  <a:pt x="9" y="21023"/>
                </a:moveTo>
              </a:path>
            </a:pathLst>
          </a:custGeom>
          <a:solidFill>
            <a:srgbClr val="333399">
              <a:alpha val="49803"/>
            </a:srgbClr>
          </a:solidFill>
          <a:ln w="38100" cap="flat">
            <a:noFill/>
            <a:round/>
            <a:headEnd type="none" w="med" len="med"/>
            <a:tailEnd type="none" w="med" len="med"/>
          </a:ln>
        </p:spPr>
        <p:txBody>
          <a:bodyPr lIns="0" tIns="0" rIns="0" bIns="0"/>
          <a:lstStyle/>
          <a:p>
            <a:endParaRPr lang="zh-CN" altLang="en-US" sz="2000"/>
          </a:p>
        </p:txBody>
      </p:sp>
      <p:sp>
        <p:nvSpPr>
          <p:cNvPr id="25605" name="Rectangle 4"/>
          <p:cNvSpPr>
            <a:spLocks/>
          </p:cNvSpPr>
          <p:nvPr/>
        </p:nvSpPr>
        <p:spPr bwMode="auto">
          <a:xfrm>
            <a:off x="1588369" y="3395514"/>
            <a:ext cx="1223410" cy="153888"/>
          </a:xfrm>
          <a:prstGeom prst="rect">
            <a:avLst/>
          </a:prstGeom>
          <a:noFill/>
          <a:ln w="12700">
            <a:noFill/>
            <a:miter lim="800000"/>
            <a:headEnd/>
            <a:tailEnd/>
          </a:ln>
        </p:spPr>
        <p:txBody>
          <a:bodyPr wrap="none" lIns="0" tIns="0" rIns="28573" bIns="0">
            <a:spAutoFit/>
          </a:bodyPr>
          <a:lstStyle/>
          <a:p>
            <a:pPr marL="27905"/>
            <a:r>
              <a:rPr lang="zh-CN" altLang="en-US" sz="1000" b="1" dirty="0">
                <a:solidFill>
                  <a:srgbClr val="1C1C1C"/>
                </a:solidFill>
                <a:latin typeface="Arial Bold" charset="0"/>
                <a:ea typeface="宋体" charset="-122"/>
                <a:sym typeface="Arial Bold" charset="0"/>
              </a:rPr>
              <a:t>先天形成，难以开发</a:t>
            </a:r>
          </a:p>
        </p:txBody>
      </p:sp>
      <p:sp>
        <p:nvSpPr>
          <p:cNvPr id="25606" name="Rectangle 5"/>
          <p:cNvSpPr>
            <a:spLocks/>
          </p:cNvSpPr>
          <p:nvPr/>
        </p:nvSpPr>
        <p:spPr bwMode="auto">
          <a:xfrm>
            <a:off x="1331640" y="3685729"/>
            <a:ext cx="1670968" cy="1183431"/>
          </a:xfrm>
          <a:prstGeom prst="rect">
            <a:avLst/>
          </a:prstGeom>
          <a:noFill/>
          <a:ln w="12700">
            <a:noFill/>
            <a:miter lim="800000"/>
            <a:headEnd/>
            <a:tailEnd/>
          </a:ln>
        </p:spPr>
        <p:txBody>
          <a:bodyPr lIns="0" tIns="0" rIns="28573" bIns="0"/>
          <a:lstStyle/>
          <a:p>
            <a:pPr marL="27905"/>
            <a:r>
              <a:rPr lang="zh-CN" altLang="en-US" sz="1400" b="1" dirty="0">
                <a:solidFill>
                  <a:srgbClr val="1C1C1C"/>
                </a:solidFill>
                <a:latin typeface="Arial Bold" charset="0"/>
                <a:ea typeface="宋体" charset="-122"/>
                <a:sym typeface="Arial Bold" charset="0"/>
              </a:rPr>
              <a:t>认知能力</a:t>
            </a:r>
          </a:p>
          <a:p>
            <a:pPr marL="27905"/>
            <a:r>
              <a:rPr lang="zh-CN" altLang="en-US" sz="1400" b="1" dirty="0">
                <a:solidFill>
                  <a:srgbClr val="1C1C1C"/>
                </a:solidFill>
                <a:latin typeface="Arial Bold" charset="0"/>
                <a:ea typeface="宋体" charset="-122"/>
                <a:sym typeface="Arial Bold" charset="0"/>
              </a:rPr>
              <a:t>抽象思维或战略思维能力</a:t>
            </a:r>
          </a:p>
          <a:p>
            <a:pPr marL="27905"/>
            <a:r>
              <a:rPr lang="zh-CN" altLang="en-US" sz="1400" b="1" dirty="0">
                <a:solidFill>
                  <a:srgbClr val="1C1C1C"/>
                </a:solidFill>
                <a:latin typeface="Arial Bold" charset="0"/>
                <a:ea typeface="宋体" charset="-122"/>
                <a:sym typeface="Arial Bold" charset="0"/>
              </a:rPr>
              <a:t>与人交往能力</a:t>
            </a:r>
          </a:p>
          <a:p>
            <a:pPr marL="27905"/>
            <a:r>
              <a:rPr lang="zh-CN" altLang="en-US" sz="1400" b="1" dirty="0">
                <a:solidFill>
                  <a:srgbClr val="1C1C1C"/>
                </a:solidFill>
                <a:latin typeface="Arial Bold" charset="0"/>
                <a:ea typeface="宋体" charset="-122"/>
                <a:sym typeface="Arial Bold" charset="0"/>
              </a:rPr>
              <a:t>情绪稳定性</a:t>
            </a:r>
          </a:p>
          <a:p>
            <a:pPr marL="27905"/>
            <a:r>
              <a:rPr lang="zh-CN" altLang="en-US" sz="1400" b="1" dirty="0">
                <a:solidFill>
                  <a:srgbClr val="1C1C1C"/>
                </a:solidFill>
                <a:latin typeface="Arial Bold" charset="0"/>
                <a:ea typeface="宋体" charset="-122"/>
                <a:sym typeface="Arial Bold" charset="0"/>
              </a:rPr>
              <a:t>支配性</a:t>
            </a:r>
            <a:endParaRPr lang="zh-CN" altLang="en-US" sz="1400" b="1" dirty="0">
              <a:solidFill>
                <a:srgbClr val="1C1C1C"/>
              </a:solidFill>
              <a:latin typeface="Arial" charset="0"/>
              <a:ea typeface="宋体" charset="-122"/>
              <a:sym typeface="Arial" charset="0"/>
            </a:endParaRPr>
          </a:p>
          <a:p>
            <a:pPr marL="27905"/>
            <a:r>
              <a:rPr lang="zh-CN" altLang="en-US" sz="1400" b="1" dirty="0">
                <a:solidFill>
                  <a:srgbClr val="1C1C1C"/>
                </a:solidFill>
                <a:latin typeface="Arial Bold" charset="0"/>
                <a:ea typeface="宋体" charset="-122"/>
                <a:sym typeface="Arial Bold" charset="0"/>
              </a:rPr>
              <a:t>情绪恢复能力</a:t>
            </a:r>
          </a:p>
        </p:txBody>
      </p:sp>
      <p:sp>
        <p:nvSpPr>
          <p:cNvPr id="25607" name="AutoShape 6"/>
          <p:cNvSpPr>
            <a:spLocks/>
          </p:cNvSpPr>
          <p:nvPr/>
        </p:nvSpPr>
        <p:spPr bwMode="auto">
          <a:xfrm rot="5400000">
            <a:off x="3196977" y="3566145"/>
            <a:ext cx="1893961" cy="1432148"/>
          </a:xfrm>
          <a:prstGeom prst="roundRect">
            <a:avLst>
              <a:gd name="adj" fmla="val 19889"/>
            </a:avLst>
          </a:prstGeom>
          <a:gradFill rotWithShape="0">
            <a:gsLst>
              <a:gs pos="0">
                <a:srgbClr val="C9C9C9">
                  <a:alpha val="98000"/>
                </a:srgbClr>
              </a:gs>
              <a:gs pos="50000">
                <a:srgbClr val="FFFFFF">
                  <a:alpha val="98000"/>
                </a:srgbClr>
              </a:gs>
              <a:gs pos="100000">
                <a:srgbClr val="C9C9C9">
                  <a:alpha val="98000"/>
                </a:srgbClr>
              </a:gs>
            </a:gsLst>
            <a:lin ang="0" scaled="1"/>
          </a:gradFill>
          <a:ln w="38100">
            <a:solidFill>
              <a:srgbClr val="DDDDDD"/>
            </a:solidFill>
            <a:round/>
            <a:headEnd/>
            <a:tailEnd/>
          </a:ln>
        </p:spPr>
        <p:txBody>
          <a:bodyPr lIns="0" tIns="0" rIns="0" bIns="0"/>
          <a:lstStyle/>
          <a:p>
            <a:endParaRPr lang="zh-CN" altLang="en-US">
              <a:ea typeface="宋体" charset="-122"/>
            </a:endParaRPr>
          </a:p>
        </p:txBody>
      </p:sp>
      <p:sp>
        <p:nvSpPr>
          <p:cNvPr id="25608" name="Freeform 7"/>
          <p:cNvSpPr>
            <a:spLocks/>
          </p:cNvSpPr>
          <p:nvPr/>
        </p:nvSpPr>
        <p:spPr bwMode="auto">
          <a:xfrm>
            <a:off x="3444627" y="3339703"/>
            <a:ext cx="1397496" cy="331515"/>
          </a:xfrm>
          <a:custGeom>
            <a:avLst/>
            <a:gdLst>
              <a:gd name="T0" fmla="*/ 17 w 21459"/>
              <a:gd name="T1" fmla="*/ 20738 h 21166"/>
              <a:gd name="T2" fmla="*/ 222 w 21459"/>
              <a:gd name="T3" fmla="*/ 11970 h 21166"/>
              <a:gd name="T4" fmla="*/ 2843 w 21459"/>
              <a:gd name="T5" fmla="*/ 1705 h 21166"/>
              <a:gd name="T6" fmla="*/ 5944 w 21459"/>
              <a:gd name="T7" fmla="*/ 493 h 21166"/>
              <a:gd name="T8" fmla="*/ 15707 w 21459"/>
              <a:gd name="T9" fmla="*/ 279 h 21166"/>
              <a:gd name="T10" fmla="*/ 18088 w 21459"/>
              <a:gd name="T11" fmla="*/ 421 h 21166"/>
              <a:gd name="T12" fmla="*/ 21343 w 21459"/>
              <a:gd name="T13" fmla="*/ 13111 h 21166"/>
              <a:gd name="T14" fmla="*/ 21445 w 21459"/>
              <a:gd name="T15" fmla="*/ 21166 h 21166"/>
              <a:gd name="T16" fmla="*/ 17 w 21459"/>
              <a:gd name="T17" fmla="*/ 20738 h 21166"/>
              <a:gd name="T18" fmla="*/ 17 w 21459"/>
              <a:gd name="T19" fmla="*/ 20738 h 211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459"/>
              <a:gd name="T31" fmla="*/ 0 h 21166"/>
              <a:gd name="T32" fmla="*/ 21459 w 21459"/>
              <a:gd name="T33" fmla="*/ 21166 h 211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459" h="21166">
                <a:moveTo>
                  <a:pt x="17" y="20738"/>
                </a:moveTo>
                <a:cubicBezTo>
                  <a:pt x="17" y="20738"/>
                  <a:pt x="-86" y="15606"/>
                  <a:pt x="222" y="11970"/>
                </a:cubicBezTo>
                <a:cubicBezTo>
                  <a:pt x="531" y="8334"/>
                  <a:pt x="1713" y="2774"/>
                  <a:pt x="2843" y="1705"/>
                </a:cubicBezTo>
                <a:cubicBezTo>
                  <a:pt x="3974" y="635"/>
                  <a:pt x="3802" y="707"/>
                  <a:pt x="5944" y="493"/>
                </a:cubicBezTo>
                <a:cubicBezTo>
                  <a:pt x="8085" y="279"/>
                  <a:pt x="13686" y="279"/>
                  <a:pt x="15707" y="279"/>
                </a:cubicBezTo>
                <a:cubicBezTo>
                  <a:pt x="17711" y="279"/>
                  <a:pt x="16838" y="-434"/>
                  <a:pt x="18088" y="421"/>
                </a:cubicBezTo>
                <a:cubicBezTo>
                  <a:pt x="19321" y="1277"/>
                  <a:pt x="20572" y="5483"/>
                  <a:pt x="21343" y="13111"/>
                </a:cubicBezTo>
                <a:cubicBezTo>
                  <a:pt x="21514" y="18315"/>
                  <a:pt x="21445" y="21166"/>
                  <a:pt x="21445" y="21166"/>
                </a:cubicBezTo>
                <a:lnTo>
                  <a:pt x="17" y="20738"/>
                </a:lnTo>
                <a:close/>
                <a:moveTo>
                  <a:pt x="17" y="20738"/>
                </a:moveTo>
              </a:path>
            </a:pathLst>
          </a:custGeom>
          <a:solidFill>
            <a:srgbClr val="BBE0E3">
              <a:alpha val="49803"/>
            </a:srgbClr>
          </a:solidFill>
          <a:ln w="38100" cap="flat">
            <a:noFill/>
            <a:round/>
            <a:headEnd type="none" w="med" len="med"/>
            <a:tailEnd type="none" w="med" len="med"/>
          </a:ln>
        </p:spPr>
        <p:txBody>
          <a:bodyPr lIns="0" tIns="0" rIns="0" bIns="0"/>
          <a:lstStyle/>
          <a:p>
            <a:endParaRPr lang="zh-CN" altLang="en-US"/>
          </a:p>
        </p:txBody>
      </p:sp>
      <p:sp>
        <p:nvSpPr>
          <p:cNvPr id="25609" name="Rectangle 8"/>
          <p:cNvSpPr>
            <a:spLocks/>
          </p:cNvSpPr>
          <p:nvPr/>
        </p:nvSpPr>
        <p:spPr bwMode="auto">
          <a:xfrm>
            <a:off x="3453557" y="3395514"/>
            <a:ext cx="1351650" cy="153888"/>
          </a:xfrm>
          <a:prstGeom prst="rect">
            <a:avLst/>
          </a:prstGeom>
          <a:noFill/>
          <a:ln w="12700">
            <a:noFill/>
            <a:miter lim="800000"/>
            <a:headEnd/>
            <a:tailEnd/>
          </a:ln>
        </p:spPr>
        <p:txBody>
          <a:bodyPr wrap="none" lIns="0" tIns="0" rIns="28573" bIns="0">
            <a:spAutoFit/>
          </a:bodyPr>
          <a:lstStyle/>
          <a:p>
            <a:pPr marL="27905"/>
            <a:r>
              <a:rPr lang="zh-CN" altLang="en-US" sz="1000" b="1" dirty="0">
                <a:solidFill>
                  <a:srgbClr val="1C1C1C"/>
                </a:solidFill>
                <a:latin typeface="Arial Bold" charset="0"/>
                <a:ea typeface="宋体" charset="-122"/>
                <a:sym typeface="Arial Bold" charset="0"/>
              </a:rPr>
              <a:t>在成长过程中积累而成</a:t>
            </a:r>
          </a:p>
        </p:txBody>
      </p:sp>
      <p:sp>
        <p:nvSpPr>
          <p:cNvPr id="25610" name="Rectangle 9"/>
          <p:cNvSpPr>
            <a:spLocks/>
          </p:cNvSpPr>
          <p:nvPr/>
        </p:nvSpPr>
        <p:spPr bwMode="auto">
          <a:xfrm>
            <a:off x="3420070" y="3685729"/>
            <a:ext cx="1419820" cy="875109"/>
          </a:xfrm>
          <a:prstGeom prst="rect">
            <a:avLst/>
          </a:prstGeom>
          <a:noFill/>
          <a:ln w="12700">
            <a:noFill/>
            <a:miter lim="800000"/>
            <a:headEnd/>
            <a:tailEnd/>
          </a:ln>
        </p:spPr>
        <p:txBody>
          <a:bodyPr lIns="0" tIns="0" rIns="28573" bIns="0"/>
          <a:lstStyle/>
          <a:p>
            <a:pPr marL="27905"/>
            <a:r>
              <a:rPr lang="zh-CN" altLang="en-US" sz="1400" b="1" dirty="0">
                <a:solidFill>
                  <a:srgbClr val="1C1C1C"/>
                </a:solidFill>
                <a:latin typeface="Arial Bold" charset="0"/>
                <a:ea typeface="宋体" charset="-122"/>
                <a:sym typeface="Arial Bold" charset="0"/>
              </a:rPr>
              <a:t>适应能力</a:t>
            </a:r>
          </a:p>
          <a:p>
            <a:pPr marL="27905"/>
            <a:r>
              <a:rPr lang="zh-CN" altLang="en-US" sz="1400" b="1" dirty="0">
                <a:solidFill>
                  <a:srgbClr val="1C1C1C"/>
                </a:solidFill>
                <a:latin typeface="Arial Bold" charset="0"/>
                <a:ea typeface="宋体" charset="-122"/>
                <a:sym typeface="Arial Bold" charset="0"/>
              </a:rPr>
              <a:t>学习动力</a:t>
            </a:r>
          </a:p>
          <a:p>
            <a:pPr marL="27905"/>
            <a:r>
              <a:rPr lang="zh-CN" altLang="en-US" sz="1400" b="1" dirty="0">
                <a:solidFill>
                  <a:srgbClr val="1C1C1C"/>
                </a:solidFill>
                <a:latin typeface="Arial Bold" charset="0"/>
                <a:ea typeface="宋体" charset="-122"/>
                <a:sym typeface="Arial Bold" charset="0"/>
              </a:rPr>
              <a:t>思想的开放性</a:t>
            </a:r>
          </a:p>
          <a:p>
            <a:pPr marL="27905"/>
            <a:r>
              <a:rPr lang="zh-CN" altLang="en-US" sz="1400" b="1" dirty="0">
                <a:solidFill>
                  <a:srgbClr val="1C1C1C"/>
                </a:solidFill>
                <a:latin typeface="Arial Bold" charset="0"/>
                <a:ea typeface="宋体" charset="-122"/>
                <a:sym typeface="Arial Bold" charset="0"/>
              </a:rPr>
              <a:t>成就导向</a:t>
            </a:r>
          </a:p>
          <a:p>
            <a:pPr marL="27905"/>
            <a:r>
              <a:rPr lang="zh-CN" altLang="en-US" sz="1400" b="1" dirty="0">
                <a:solidFill>
                  <a:srgbClr val="1C1C1C"/>
                </a:solidFill>
                <a:latin typeface="Arial Bold" charset="0"/>
                <a:ea typeface="宋体" charset="-122"/>
                <a:sym typeface="Arial Bold" charset="0"/>
              </a:rPr>
              <a:t>野心</a:t>
            </a:r>
          </a:p>
          <a:p>
            <a:pPr marL="27905"/>
            <a:r>
              <a:rPr lang="zh-CN" altLang="en-US" sz="1400" b="1" dirty="0">
                <a:solidFill>
                  <a:srgbClr val="1C1C1C"/>
                </a:solidFill>
                <a:latin typeface="Arial Bold" charset="0"/>
                <a:ea typeface="宋体" charset="-122"/>
                <a:sym typeface="Arial Bold" charset="0"/>
              </a:rPr>
              <a:t>承担风险</a:t>
            </a:r>
          </a:p>
        </p:txBody>
      </p:sp>
      <p:sp>
        <p:nvSpPr>
          <p:cNvPr id="25611" name="AutoShape 10"/>
          <p:cNvSpPr>
            <a:spLocks/>
          </p:cNvSpPr>
          <p:nvPr/>
        </p:nvSpPr>
        <p:spPr bwMode="auto">
          <a:xfrm rot="5400000">
            <a:off x="5120097" y="3545049"/>
            <a:ext cx="1893961" cy="1474340"/>
          </a:xfrm>
          <a:prstGeom prst="roundRect">
            <a:avLst>
              <a:gd name="adj" fmla="val 19889"/>
            </a:avLst>
          </a:prstGeom>
          <a:gradFill rotWithShape="0">
            <a:gsLst>
              <a:gs pos="0">
                <a:srgbClr val="C9C9C9">
                  <a:alpha val="98000"/>
                </a:srgbClr>
              </a:gs>
              <a:gs pos="50000">
                <a:srgbClr val="FFFFFF">
                  <a:alpha val="98000"/>
                </a:srgbClr>
              </a:gs>
              <a:gs pos="100000">
                <a:srgbClr val="C9C9C9">
                  <a:alpha val="98000"/>
                </a:srgbClr>
              </a:gs>
            </a:gsLst>
            <a:lin ang="0" scaled="1"/>
          </a:gradFill>
          <a:ln w="38100">
            <a:solidFill>
              <a:srgbClr val="DDDDDD"/>
            </a:solidFill>
            <a:round/>
            <a:headEnd/>
            <a:tailEnd/>
          </a:ln>
        </p:spPr>
        <p:txBody>
          <a:bodyPr lIns="0" tIns="0" rIns="0" bIns="0"/>
          <a:lstStyle/>
          <a:p>
            <a:endParaRPr lang="zh-CN" altLang="en-US">
              <a:ea typeface="宋体" charset="-122"/>
            </a:endParaRPr>
          </a:p>
        </p:txBody>
      </p:sp>
      <p:sp>
        <p:nvSpPr>
          <p:cNvPr id="25612" name="Freeform 11"/>
          <p:cNvSpPr>
            <a:spLocks/>
          </p:cNvSpPr>
          <p:nvPr/>
        </p:nvSpPr>
        <p:spPr bwMode="auto">
          <a:xfrm>
            <a:off x="5336605" y="3339703"/>
            <a:ext cx="1407542" cy="331515"/>
          </a:xfrm>
          <a:custGeom>
            <a:avLst/>
            <a:gdLst>
              <a:gd name="T0" fmla="*/ 0 w 21545"/>
              <a:gd name="T1" fmla="*/ 21158 h 21158"/>
              <a:gd name="T2" fmla="*/ 120 w 21545"/>
              <a:gd name="T3" fmla="*/ 11953 h 21158"/>
              <a:gd name="T4" fmla="*/ 2848 w 21545"/>
              <a:gd name="T5" fmla="*/ 573 h 21158"/>
              <a:gd name="T6" fmla="*/ 6108 w 21545"/>
              <a:gd name="T7" fmla="*/ 500 h 21158"/>
              <a:gd name="T8" fmla="*/ 15818 w 21545"/>
              <a:gd name="T9" fmla="*/ 283 h 21158"/>
              <a:gd name="T10" fmla="*/ 18186 w 21545"/>
              <a:gd name="T11" fmla="*/ 428 h 21158"/>
              <a:gd name="T12" fmla="*/ 21428 w 21545"/>
              <a:gd name="T13" fmla="*/ 13040 h 21158"/>
              <a:gd name="T14" fmla="*/ 21531 w 21545"/>
              <a:gd name="T15" fmla="*/ 21086 h 21158"/>
              <a:gd name="T16" fmla="*/ 0 w 21545"/>
              <a:gd name="T17" fmla="*/ 21158 h 21158"/>
              <a:gd name="T18" fmla="*/ 0 w 21545"/>
              <a:gd name="T19" fmla="*/ 21158 h 211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545"/>
              <a:gd name="T31" fmla="*/ 0 h 21158"/>
              <a:gd name="T32" fmla="*/ 21545 w 21545"/>
              <a:gd name="T33" fmla="*/ 21158 h 2115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545" h="21158">
                <a:moveTo>
                  <a:pt x="0" y="21158"/>
                </a:moveTo>
                <a:lnTo>
                  <a:pt x="120" y="11953"/>
                </a:lnTo>
                <a:cubicBezTo>
                  <a:pt x="600" y="8546"/>
                  <a:pt x="1853" y="2457"/>
                  <a:pt x="2848" y="573"/>
                </a:cubicBezTo>
                <a:lnTo>
                  <a:pt x="6108" y="500"/>
                </a:lnTo>
                <a:cubicBezTo>
                  <a:pt x="8269" y="428"/>
                  <a:pt x="13811" y="283"/>
                  <a:pt x="15818" y="283"/>
                </a:cubicBezTo>
                <a:cubicBezTo>
                  <a:pt x="17826" y="283"/>
                  <a:pt x="16951" y="-442"/>
                  <a:pt x="18186" y="428"/>
                </a:cubicBezTo>
                <a:cubicBezTo>
                  <a:pt x="19421" y="1298"/>
                  <a:pt x="20656" y="5429"/>
                  <a:pt x="21428" y="13040"/>
                </a:cubicBezTo>
                <a:cubicBezTo>
                  <a:pt x="21600" y="18259"/>
                  <a:pt x="21531" y="21086"/>
                  <a:pt x="21531" y="21086"/>
                </a:cubicBezTo>
                <a:lnTo>
                  <a:pt x="0" y="21158"/>
                </a:lnTo>
                <a:close/>
                <a:moveTo>
                  <a:pt x="0" y="21158"/>
                </a:moveTo>
              </a:path>
            </a:pathLst>
          </a:custGeom>
          <a:solidFill>
            <a:srgbClr val="009999">
              <a:alpha val="49803"/>
            </a:srgbClr>
          </a:solidFill>
          <a:ln w="38100" cap="flat">
            <a:noFill/>
            <a:round/>
            <a:headEnd type="none" w="med" len="med"/>
            <a:tailEnd type="none" w="med" len="med"/>
          </a:ln>
        </p:spPr>
        <p:txBody>
          <a:bodyPr lIns="0" tIns="0" rIns="0" bIns="0"/>
          <a:lstStyle/>
          <a:p>
            <a:endParaRPr lang="zh-CN" altLang="en-US"/>
          </a:p>
        </p:txBody>
      </p:sp>
      <p:sp>
        <p:nvSpPr>
          <p:cNvPr id="25613" name="Rectangle 12"/>
          <p:cNvSpPr>
            <a:spLocks/>
          </p:cNvSpPr>
          <p:nvPr/>
        </p:nvSpPr>
        <p:spPr bwMode="auto">
          <a:xfrm>
            <a:off x="5355580" y="3395514"/>
            <a:ext cx="1351650" cy="153888"/>
          </a:xfrm>
          <a:prstGeom prst="rect">
            <a:avLst/>
          </a:prstGeom>
          <a:noFill/>
          <a:ln w="12700">
            <a:noFill/>
            <a:miter lim="800000"/>
            <a:headEnd/>
            <a:tailEnd/>
          </a:ln>
        </p:spPr>
        <p:txBody>
          <a:bodyPr wrap="none" lIns="0" tIns="0" rIns="28573" bIns="0">
            <a:spAutoFit/>
          </a:bodyPr>
          <a:lstStyle/>
          <a:p>
            <a:pPr marL="27905"/>
            <a:r>
              <a:rPr lang="zh-CN" altLang="en-US" sz="1000" b="1" dirty="0">
                <a:solidFill>
                  <a:srgbClr val="1C1C1C"/>
                </a:solidFill>
                <a:latin typeface="Arial Bold" charset="0"/>
                <a:ea typeface="宋体" charset="-122"/>
                <a:sym typeface="Arial Bold" charset="0"/>
              </a:rPr>
              <a:t>在工作中学习开发而成</a:t>
            </a:r>
          </a:p>
        </p:txBody>
      </p:sp>
      <p:sp>
        <p:nvSpPr>
          <p:cNvPr id="25614" name="Rectangle 13"/>
          <p:cNvSpPr>
            <a:spLocks/>
          </p:cNvSpPr>
          <p:nvPr/>
        </p:nvSpPr>
        <p:spPr bwMode="auto">
          <a:xfrm>
            <a:off x="5331024" y="3676799"/>
            <a:ext cx="1419820" cy="1009055"/>
          </a:xfrm>
          <a:prstGeom prst="rect">
            <a:avLst/>
          </a:prstGeom>
          <a:noFill/>
          <a:ln w="12700">
            <a:noFill/>
            <a:miter lim="800000"/>
            <a:headEnd/>
            <a:tailEnd/>
          </a:ln>
        </p:spPr>
        <p:txBody>
          <a:bodyPr lIns="0" tIns="0" rIns="28573" bIns="0"/>
          <a:lstStyle/>
          <a:p>
            <a:pPr marL="27905"/>
            <a:r>
              <a:rPr lang="zh-CN" altLang="en-US" sz="1400" b="1" dirty="0">
                <a:solidFill>
                  <a:srgbClr val="1C1C1C"/>
                </a:solidFill>
                <a:latin typeface="Arial Bold" charset="0"/>
                <a:ea typeface="宋体" charset="-122"/>
                <a:sym typeface="Arial Bold" charset="0"/>
              </a:rPr>
              <a:t>领导技能</a:t>
            </a:r>
          </a:p>
          <a:p>
            <a:pPr marL="27905"/>
            <a:r>
              <a:rPr lang="zh-CN" altLang="en-US" sz="1400" b="1" dirty="0">
                <a:solidFill>
                  <a:srgbClr val="1C1C1C"/>
                </a:solidFill>
                <a:latin typeface="Arial Bold" charset="0"/>
                <a:ea typeface="宋体" charset="-122"/>
                <a:sym typeface="Arial Bold" charset="0"/>
              </a:rPr>
              <a:t>开发下属的能力</a:t>
            </a:r>
          </a:p>
          <a:p>
            <a:pPr marL="27905"/>
            <a:r>
              <a:rPr lang="zh-CN" altLang="en-US" sz="1400" b="1" dirty="0">
                <a:solidFill>
                  <a:srgbClr val="1C1C1C"/>
                </a:solidFill>
                <a:latin typeface="Arial Bold" charset="0"/>
                <a:ea typeface="宋体" charset="-122"/>
                <a:sym typeface="Arial Bold" charset="0"/>
              </a:rPr>
              <a:t>影响力</a:t>
            </a:r>
          </a:p>
          <a:p>
            <a:pPr marL="27905"/>
            <a:r>
              <a:rPr lang="zh-CN" altLang="en-US" sz="1400" b="1" dirty="0">
                <a:solidFill>
                  <a:srgbClr val="1C1C1C"/>
                </a:solidFill>
                <a:latin typeface="Arial Bold" charset="0"/>
                <a:ea typeface="宋体" charset="-122"/>
                <a:sym typeface="Arial Bold" charset="0"/>
              </a:rPr>
              <a:t>变革能力</a:t>
            </a:r>
          </a:p>
          <a:p>
            <a:pPr marL="27905"/>
            <a:r>
              <a:rPr lang="zh-CN" altLang="en-US" sz="1400" b="1" dirty="0">
                <a:solidFill>
                  <a:srgbClr val="1C1C1C"/>
                </a:solidFill>
                <a:latin typeface="Arial Bold" charset="0"/>
                <a:ea typeface="宋体" charset="-122"/>
                <a:sym typeface="Arial Bold" charset="0"/>
              </a:rPr>
              <a:t>特定行业的技能</a:t>
            </a:r>
          </a:p>
          <a:p>
            <a:pPr marL="27905"/>
            <a:r>
              <a:rPr lang="zh-CN" altLang="en-US" sz="1400" b="1" dirty="0">
                <a:solidFill>
                  <a:srgbClr val="1C1C1C"/>
                </a:solidFill>
                <a:latin typeface="Arial Bold" charset="0"/>
                <a:ea typeface="宋体" charset="-122"/>
                <a:sym typeface="Arial Bold" charset="0"/>
              </a:rPr>
              <a:t>操作技能</a:t>
            </a:r>
          </a:p>
          <a:p>
            <a:pPr marL="27905"/>
            <a:r>
              <a:rPr lang="zh-CN" altLang="en-US" sz="1400" b="1" dirty="0">
                <a:solidFill>
                  <a:srgbClr val="1C1C1C"/>
                </a:solidFill>
                <a:latin typeface="Arial Bold" charset="0"/>
                <a:ea typeface="宋体" charset="-122"/>
                <a:sym typeface="Arial Bold" charset="0"/>
              </a:rPr>
              <a:t>文化价值观</a:t>
            </a:r>
          </a:p>
        </p:txBody>
      </p:sp>
      <p:grpSp>
        <p:nvGrpSpPr>
          <p:cNvPr id="2" name="Group 16"/>
          <p:cNvGrpSpPr>
            <a:grpSpLocks/>
          </p:cNvGrpSpPr>
          <p:nvPr/>
        </p:nvGrpSpPr>
        <p:grpSpPr bwMode="auto">
          <a:xfrm>
            <a:off x="3299520" y="1758033"/>
            <a:ext cx="1675433" cy="378395"/>
            <a:chOff x="0" y="0"/>
            <a:chExt cx="1501" cy="339"/>
          </a:xfrm>
        </p:grpSpPr>
        <p:sp>
          <p:nvSpPr>
            <p:cNvPr id="26638" name="AutoShape 14"/>
            <p:cNvSpPr>
              <a:spLocks/>
            </p:cNvSpPr>
            <p:nvPr/>
          </p:nvSpPr>
          <p:spPr bwMode="auto">
            <a:xfrm>
              <a:off x="0" y="0"/>
              <a:ext cx="1501" cy="339"/>
            </a:xfrm>
            <a:prstGeom prst="roundRect">
              <a:avLst>
                <a:gd name="adj" fmla="val 50000"/>
              </a:avLst>
            </a:prstGeom>
            <a:gradFill rotWithShape="0">
              <a:gsLst>
                <a:gs pos="0">
                  <a:srgbClr val="545454"/>
                </a:gs>
                <a:gs pos="50000">
                  <a:srgbClr val="EAEAEA"/>
                </a:gs>
                <a:gs pos="100000">
                  <a:srgbClr val="545454"/>
                </a:gs>
              </a:gsLst>
              <a:lin ang="5400000" scaled="1"/>
            </a:gradFill>
            <a:ln w="9525" cap="flat">
              <a:noFill/>
              <a:round/>
              <a:headEnd type="none" w="med" len="med"/>
              <a:tailEnd type="none" w="med" len="med"/>
            </a:ln>
            <a:effectLst>
              <a:outerShdw dist="38099" dir="4293903" algn="ctr" rotWithShape="0">
                <a:srgbClr val="FFFFCC">
                  <a:alpha val="50000"/>
                </a:srgbClr>
              </a:outerShdw>
            </a:effectLst>
          </p:spPr>
          <p:txBody>
            <a:bodyPr lIns="0" tIns="0" rIns="0" bIns="0"/>
            <a:lstStyle/>
            <a:p>
              <a:endParaRPr lang="zh-CN" altLang="en-US">
                <a:ea typeface="宋体" charset="-122"/>
              </a:endParaRPr>
            </a:p>
          </p:txBody>
        </p:sp>
        <p:sp>
          <p:nvSpPr>
            <p:cNvPr id="25629" name="AutoShape 15"/>
            <p:cNvSpPr>
              <a:spLocks/>
            </p:cNvSpPr>
            <p:nvPr/>
          </p:nvSpPr>
          <p:spPr bwMode="auto">
            <a:xfrm>
              <a:off x="18" y="19"/>
              <a:ext cx="1465" cy="303"/>
            </a:xfrm>
            <a:prstGeom prst="roundRect">
              <a:avLst>
                <a:gd name="adj" fmla="val 50000"/>
              </a:avLst>
            </a:prstGeom>
            <a:gradFill rotWithShape="0">
              <a:gsLst>
                <a:gs pos="0">
                  <a:srgbClr val="BBE0E3">
                    <a:alpha val="89998"/>
                  </a:srgbClr>
                </a:gs>
                <a:gs pos="50000">
                  <a:srgbClr val="E8F5F6">
                    <a:alpha val="89998"/>
                  </a:srgbClr>
                </a:gs>
                <a:gs pos="100000">
                  <a:srgbClr val="BBE0E3">
                    <a:alpha val="89998"/>
                  </a:srgbClr>
                </a:gs>
              </a:gsLst>
              <a:lin ang="0" scaled="1"/>
            </a:gradFill>
            <a:ln w="9525">
              <a:noFill/>
              <a:round/>
              <a:headEnd/>
              <a:tailEnd/>
            </a:ln>
          </p:spPr>
          <p:txBody>
            <a:bodyPr lIns="0" tIns="0" rIns="0" bIns="0"/>
            <a:lstStyle/>
            <a:p>
              <a:endParaRPr lang="zh-CN" altLang="en-US">
                <a:ea typeface="宋体" charset="-122"/>
              </a:endParaRPr>
            </a:p>
          </p:txBody>
        </p:sp>
      </p:grpSp>
      <p:sp>
        <p:nvSpPr>
          <p:cNvPr id="25616" name="Rectangle 17"/>
          <p:cNvSpPr>
            <a:spLocks/>
          </p:cNvSpPr>
          <p:nvPr/>
        </p:nvSpPr>
        <p:spPr bwMode="auto">
          <a:xfrm>
            <a:off x="3840882" y="1809378"/>
            <a:ext cx="736097" cy="200055"/>
          </a:xfrm>
          <a:prstGeom prst="rect">
            <a:avLst/>
          </a:prstGeom>
          <a:noFill/>
          <a:ln w="12700">
            <a:noFill/>
            <a:miter lim="800000"/>
            <a:headEnd/>
            <a:tailEnd/>
          </a:ln>
        </p:spPr>
        <p:txBody>
          <a:bodyPr wrap="none" lIns="0" tIns="0" rIns="28573" bIns="0">
            <a:spAutoFit/>
          </a:bodyPr>
          <a:lstStyle/>
          <a:p>
            <a:pPr marL="27905"/>
            <a:r>
              <a:rPr lang="zh-CN" altLang="en-US" sz="1300" b="1" dirty="0">
                <a:solidFill>
                  <a:srgbClr val="1C1C1C"/>
                </a:solidFill>
                <a:latin typeface="Arial Bold" charset="0"/>
                <a:ea typeface="宋体" charset="-122"/>
                <a:sym typeface="Arial Bold" charset="0"/>
              </a:rPr>
              <a:t>成长特征</a:t>
            </a:r>
          </a:p>
        </p:txBody>
      </p:sp>
      <p:grpSp>
        <p:nvGrpSpPr>
          <p:cNvPr id="3" name="Group 20"/>
          <p:cNvGrpSpPr>
            <a:grpSpLocks/>
          </p:cNvGrpSpPr>
          <p:nvPr/>
        </p:nvGrpSpPr>
        <p:grpSpPr bwMode="auto">
          <a:xfrm>
            <a:off x="5217170" y="1784822"/>
            <a:ext cx="1676549" cy="378395"/>
            <a:chOff x="0" y="0"/>
            <a:chExt cx="1502" cy="339"/>
          </a:xfrm>
        </p:grpSpPr>
        <p:sp>
          <p:nvSpPr>
            <p:cNvPr id="26642" name="AutoShape 18"/>
            <p:cNvSpPr>
              <a:spLocks/>
            </p:cNvSpPr>
            <p:nvPr/>
          </p:nvSpPr>
          <p:spPr bwMode="auto">
            <a:xfrm>
              <a:off x="0" y="0"/>
              <a:ext cx="1502" cy="339"/>
            </a:xfrm>
            <a:prstGeom prst="roundRect">
              <a:avLst>
                <a:gd name="adj" fmla="val 50000"/>
              </a:avLst>
            </a:prstGeom>
            <a:gradFill rotWithShape="0">
              <a:gsLst>
                <a:gs pos="0">
                  <a:srgbClr val="545454"/>
                </a:gs>
                <a:gs pos="50000">
                  <a:srgbClr val="EAEAEA"/>
                </a:gs>
                <a:gs pos="100000">
                  <a:srgbClr val="545454"/>
                </a:gs>
              </a:gsLst>
              <a:lin ang="5400000" scaled="1"/>
            </a:gradFill>
            <a:ln w="9525" cap="flat">
              <a:noFill/>
              <a:round/>
              <a:headEnd type="none" w="med" len="med"/>
              <a:tailEnd type="none" w="med" len="med"/>
            </a:ln>
            <a:effectLst>
              <a:outerShdw dist="38099" dir="4293903" algn="ctr" rotWithShape="0">
                <a:srgbClr val="FFFFCC">
                  <a:alpha val="50000"/>
                </a:srgbClr>
              </a:outerShdw>
            </a:effectLst>
          </p:spPr>
          <p:txBody>
            <a:bodyPr lIns="0" tIns="0" rIns="0" bIns="0"/>
            <a:lstStyle/>
            <a:p>
              <a:endParaRPr lang="zh-CN" altLang="en-US">
                <a:ea typeface="宋体" charset="-122"/>
              </a:endParaRPr>
            </a:p>
          </p:txBody>
        </p:sp>
        <p:sp>
          <p:nvSpPr>
            <p:cNvPr id="25627" name="AutoShape 19"/>
            <p:cNvSpPr>
              <a:spLocks/>
            </p:cNvSpPr>
            <p:nvPr/>
          </p:nvSpPr>
          <p:spPr bwMode="auto">
            <a:xfrm>
              <a:off x="19" y="19"/>
              <a:ext cx="1464" cy="303"/>
            </a:xfrm>
            <a:prstGeom prst="roundRect">
              <a:avLst>
                <a:gd name="adj" fmla="val 50000"/>
              </a:avLst>
            </a:prstGeom>
            <a:gradFill rotWithShape="0">
              <a:gsLst>
                <a:gs pos="0">
                  <a:srgbClr val="009999">
                    <a:alpha val="89998"/>
                  </a:srgbClr>
                </a:gs>
                <a:gs pos="50000">
                  <a:srgbClr val="A9DDDD">
                    <a:alpha val="89998"/>
                  </a:srgbClr>
                </a:gs>
                <a:gs pos="100000">
                  <a:srgbClr val="009999">
                    <a:alpha val="89998"/>
                  </a:srgbClr>
                </a:gs>
              </a:gsLst>
              <a:lin ang="0" scaled="1"/>
            </a:gradFill>
            <a:ln w="9525">
              <a:noFill/>
              <a:round/>
              <a:headEnd/>
              <a:tailEnd/>
            </a:ln>
          </p:spPr>
          <p:txBody>
            <a:bodyPr lIns="0" tIns="0" rIns="0" bIns="0"/>
            <a:lstStyle/>
            <a:p>
              <a:endParaRPr lang="zh-CN" altLang="en-US">
                <a:ea typeface="宋体" charset="-122"/>
              </a:endParaRPr>
            </a:p>
          </p:txBody>
        </p:sp>
      </p:grpSp>
      <p:sp>
        <p:nvSpPr>
          <p:cNvPr id="25618" name="Rectangle 21"/>
          <p:cNvSpPr>
            <a:spLocks/>
          </p:cNvSpPr>
          <p:nvPr/>
        </p:nvSpPr>
        <p:spPr bwMode="auto">
          <a:xfrm>
            <a:off x="5655842" y="1809378"/>
            <a:ext cx="736097" cy="200055"/>
          </a:xfrm>
          <a:prstGeom prst="rect">
            <a:avLst/>
          </a:prstGeom>
          <a:noFill/>
          <a:ln w="12700">
            <a:noFill/>
            <a:miter lim="800000"/>
            <a:headEnd/>
            <a:tailEnd/>
          </a:ln>
        </p:spPr>
        <p:txBody>
          <a:bodyPr wrap="none" lIns="0" tIns="0" rIns="28573" bIns="0">
            <a:spAutoFit/>
          </a:bodyPr>
          <a:lstStyle/>
          <a:p>
            <a:pPr marL="27905"/>
            <a:r>
              <a:rPr lang="zh-CN" altLang="en-US" sz="1300" b="1" dirty="0">
                <a:solidFill>
                  <a:srgbClr val="1C1C1C"/>
                </a:solidFill>
                <a:latin typeface="Arial Bold" charset="0"/>
                <a:ea typeface="宋体" charset="-122"/>
                <a:sym typeface="Arial Bold" charset="0"/>
              </a:rPr>
              <a:t>职业特征</a:t>
            </a:r>
          </a:p>
        </p:txBody>
      </p:sp>
      <p:grpSp>
        <p:nvGrpSpPr>
          <p:cNvPr id="4" name="Group 24"/>
          <p:cNvGrpSpPr>
            <a:grpSpLocks/>
          </p:cNvGrpSpPr>
          <p:nvPr/>
        </p:nvGrpSpPr>
        <p:grpSpPr bwMode="auto">
          <a:xfrm>
            <a:off x="1433215" y="1758033"/>
            <a:ext cx="1676549" cy="378395"/>
            <a:chOff x="0" y="0"/>
            <a:chExt cx="1502" cy="339"/>
          </a:xfrm>
        </p:grpSpPr>
        <p:sp>
          <p:nvSpPr>
            <p:cNvPr id="26646" name="AutoShape 22"/>
            <p:cNvSpPr>
              <a:spLocks/>
            </p:cNvSpPr>
            <p:nvPr/>
          </p:nvSpPr>
          <p:spPr bwMode="auto">
            <a:xfrm>
              <a:off x="0" y="0"/>
              <a:ext cx="1502" cy="339"/>
            </a:xfrm>
            <a:prstGeom prst="roundRect">
              <a:avLst>
                <a:gd name="adj" fmla="val 50000"/>
              </a:avLst>
            </a:prstGeom>
            <a:gradFill rotWithShape="0">
              <a:gsLst>
                <a:gs pos="0">
                  <a:srgbClr val="121237"/>
                </a:gs>
                <a:gs pos="50000">
                  <a:srgbClr val="333399"/>
                </a:gs>
                <a:gs pos="100000">
                  <a:srgbClr val="121237"/>
                </a:gs>
              </a:gsLst>
              <a:lin ang="5400000" scaled="1"/>
            </a:gradFill>
            <a:ln w="9525" cap="flat">
              <a:noFill/>
              <a:round/>
              <a:headEnd type="none" w="med" len="med"/>
              <a:tailEnd type="none" w="med" len="med"/>
            </a:ln>
            <a:effectLst>
              <a:outerShdw dist="38099" dir="4293903" algn="ctr" rotWithShape="0">
                <a:srgbClr val="FFFFCC">
                  <a:alpha val="50000"/>
                </a:srgbClr>
              </a:outerShdw>
            </a:effectLst>
          </p:spPr>
          <p:txBody>
            <a:bodyPr lIns="0" tIns="0" rIns="0" bIns="0"/>
            <a:lstStyle/>
            <a:p>
              <a:endParaRPr lang="zh-CN" altLang="en-US">
                <a:ea typeface="宋体" charset="-122"/>
              </a:endParaRPr>
            </a:p>
          </p:txBody>
        </p:sp>
        <p:sp>
          <p:nvSpPr>
            <p:cNvPr id="25625" name="AutoShape 23"/>
            <p:cNvSpPr>
              <a:spLocks/>
            </p:cNvSpPr>
            <p:nvPr/>
          </p:nvSpPr>
          <p:spPr bwMode="auto">
            <a:xfrm>
              <a:off x="19" y="19"/>
              <a:ext cx="1464" cy="303"/>
            </a:xfrm>
            <a:prstGeom prst="roundRect">
              <a:avLst>
                <a:gd name="adj" fmla="val 50000"/>
              </a:avLst>
            </a:prstGeom>
            <a:gradFill rotWithShape="0">
              <a:gsLst>
                <a:gs pos="0">
                  <a:srgbClr val="333399">
                    <a:alpha val="89998"/>
                  </a:srgbClr>
                </a:gs>
                <a:gs pos="50000">
                  <a:srgbClr val="BABADD">
                    <a:alpha val="89998"/>
                  </a:srgbClr>
                </a:gs>
                <a:gs pos="100000">
                  <a:srgbClr val="333399">
                    <a:alpha val="89998"/>
                  </a:srgbClr>
                </a:gs>
              </a:gsLst>
              <a:lin ang="0" scaled="1"/>
            </a:gradFill>
            <a:ln w="9525">
              <a:noFill/>
              <a:round/>
              <a:headEnd/>
              <a:tailEnd/>
            </a:ln>
          </p:spPr>
          <p:txBody>
            <a:bodyPr lIns="0" tIns="0" rIns="0" bIns="0"/>
            <a:lstStyle/>
            <a:p>
              <a:endParaRPr lang="zh-CN" altLang="en-US">
                <a:ea typeface="宋体" charset="-122"/>
              </a:endParaRPr>
            </a:p>
          </p:txBody>
        </p:sp>
      </p:grpSp>
      <p:sp>
        <p:nvSpPr>
          <p:cNvPr id="25620" name="Rectangle 25"/>
          <p:cNvSpPr>
            <a:spLocks/>
          </p:cNvSpPr>
          <p:nvPr/>
        </p:nvSpPr>
        <p:spPr bwMode="auto">
          <a:xfrm>
            <a:off x="1908721" y="1809378"/>
            <a:ext cx="736097" cy="200055"/>
          </a:xfrm>
          <a:prstGeom prst="rect">
            <a:avLst/>
          </a:prstGeom>
          <a:noFill/>
          <a:ln w="12700">
            <a:noFill/>
            <a:miter lim="800000"/>
            <a:headEnd/>
            <a:tailEnd/>
          </a:ln>
        </p:spPr>
        <p:txBody>
          <a:bodyPr wrap="none" lIns="0" tIns="0" rIns="28573" bIns="0">
            <a:spAutoFit/>
          </a:bodyPr>
          <a:lstStyle/>
          <a:p>
            <a:pPr marL="27905"/>
            <a:r>
              <a:rPr lang="zh-CN" altLang="en-US" sz="1300" b="1" dirty="0">
                <a:solidFill>
                  <a:srgbClr val="1C1C1C"/>
                </a:solidFill>
                <a:latin typeface="Arial Bold" charset="0"/>
                <a:ea typeface="宋体" charset="-122"/>
                <a:sym typeface="Arial Bold" charset="0"/>
              </a:rPr>
              <a:t>基本特征</a:t>
            </a:r>
          </a:p>
        </p:txBody>
      </p:sp>
      <p:sp>
        <p:nvSpPr>
          <p:cNvPr id="25621" name="AutoShape 26"/>
          <p:cNvSpPr>
            <a:spLocks/>
          </p:cNvSpPr>
          <p:nvPr/>
        </p:nvSpPr>
        <p:spPr bwMode="auto">
          <a:xfrm rot="10800000" flipH="1">
            <a:off x="1381869" y="2143125"/>
            <a:ext cx="1608460" cy="1285875"/>
          </a:xfrm>
          <a:prstGeom prst="triangle">
            <a:avLst>
              <a:gd name="adj" fmla="val 50000"/>
            </a:avLst>
          </a:prstGeom>
          <a:gradFill rotWithShape="0">
            <a:gsLst>
              <a:gs pos="0">
                <a:srgbClr val="FFFFFF"/>
              </a:gs>
              <a:gs pos="100000">
                <a:srgbClr val="333399"/>
              </a:gs>
            </a:gsLst>
            <a:lin ang="5400000" scaled="1"/>
          </a:gradFill>
          <a:ln w="9525">
            <a:noFill/>
            <a:miter lim="800000"/>
            <a:headEnd/>
            <a:tailEnd/>
          </a:ln>
        </p:spPr>
        <p:txBody>
          <a:bodyPr lIns="0" tIns="0" rIns="0" bIns="0"/>
          <a:lstStyle/>
          <a:p>
            <a:endParaRPr lang="zh-CN" altLang="en-US">
              <a:ea typeface="宋体" charset="-122"/>
            </a:endParaRPr>
          </a:p>
        </p:txBody>
      </p:sp>
      <p:sp>
        <p:nvSpPr>
          <p:cNvPr id="25622" name="AutoShape 27"/>
          <p:cNvSpPr>
            <a:spLocks/>
          </p:cNvSpPr>
          <p:nvPr/>
        </p:nvSpPr>
        <p:spPr bwMode="auto">
          <a:xfrm rot="10800000" flipH="1">
            <a:off x="3306217" y="2143125"/>
            <a:ext cx="1608460" cy="1285875"/>
          </a:xfrm>
          <a:prstGeom prst="triangle">
            <a:avLst>
              <a:gd name="adj" fmla="val 50000"/>
            </a:avLst>
          </a:prstGeom>
          <a:gradFill rotWithShape="0">
            <a:gsLst>
              <a:gs pos="0">
                <a:srgbClr val="FFFFFF"/>
              </a:gs>
              <a:gs pos="100000">
                <a:srgbClr val="BBE0E3"/>
              </a:gs>
            </a:gsLst>
            <a:lin ang="5400000" scaled="1"/>
          </a:gradFill>
          <a:ln w="9525">
            <a:noFill/>
            <a:miter lim="800000"/>
            <a:headEnd/>
            <a:tailEnd/>
          </a:ln>
        </p:spPr>
        <p:txBody>
          <a:bodyPr lIns="0" tIns="0" rIns="0" bIns="0"/>
          <a:lstStyle/>
          <a:p>
            <a:endParaRPr lang="zh-CN" altLang="en-US">
              <a:ea typeface="宋体" charset="-122"/>
            </a:endParaRPr>
          </a:p>
        </p:txBody>
      </p:sp>
      <p:sp>
        <p:nvSpPr>
          <p:cNvPr id="25623" name="AutoShape 28"/>
          <p:cNvSpPr>
            <a:spLocks/>
          </p:cNvSpPr>
          <p:nvPr/>
        </p:nvSpPr>
        <p:spPr bwMode="auto">
          <a:xfrm rot="10800000" flipH="1">
            <a:off x="5280794" y="2143125"/>
            <a:ext cx="1608460" cy="1285875"/>
          </a:xfrm>
          <a:prstGeom prst="triangle">
            <a:avLst>
              <a:gd name="adj" fmla="val 50000"/>
            </a:avLst>
          </a:prstGeom>
          <a:gradFill rotWithShape="0">
            <a:gsLst>
              <a:gs pos="0">
                <a:srgbClr val="FFFFFF"/>
              </a:gs>
              <a:gs pos="100000">
                <a:srgbClr val="009999"/>
              </a:gs>
            </a:gsLst>
            <a:lin ang="5400000" scaled="1"/>
          </a:gradFill>
          <a:ln w="9525">
            <a:noFill/>
            <a:miter lim="800000"/>
            <a:headEnd/>
            <a:tailEnd/>
          </a:ln>
        </p:spPr>
        <p:txBody>
          <a:bodyPr lIns="0" tIns="0" rIns="0" bIns="0"/>
          <a:lstStyle/>
          <a:p>
            <a:endParaRPr lang="zh-CN" altLang="en-US">
              <a:ea typeface="宋体" charset="-122"/>
            </a:endParaRPr>
          </a:p>
        </p:txBody>
      </p:sp>
    </p:spTree>
    <p:extLst>
      <p:ext uri="{BB962C8B-B14F-4D97-AF65-F5344CB8AC3E}">
        <p14:creationId xmlns:p14="http://schemas.microsoft.com/office/powerpoint/2010/main" val="2468749401"/>
      </p:ext>
    </p:extLst>
  </p:cSld>
  <p:clrMapOvr>
    <a:masterClrMapping/>
  </p:clrMapOvr>
  <p:transition xmlns:p14="http://schemas.microsoft.com/office/powerpoint/2010/main" spd="slow">
    <p:zoom/>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cdb2004c002l">
  <a:themeElements>
    <a:clrScheme name="sample 3">
      <a:dk1>
        <a:srgbClr val="17347D"/>
      </a:dk1>
      <a:lt1>
        <a:srgbClr val="FFFFFF"/>
      </a:lt1>
      <a:dk2>
        <a:srgbClr val="3366CC"/>
      </a:dk2>
      <a:lt2>
        <a:srgbClr val="DDDDDD"/>
      </a:lt2>
      <a:accent1>
        <a:srgbClr val="77B7E7"/>
      </a:accent1>
      <a:accent2>
        <a:srgbClr val="45AB7D"/>
      </a:accent2>
      <a:accent3>
        <a:srgbClr val="FFFFFF"/>
      </a:accent3>
      <a:accent4>
        <a:srgbClr val="122B6A"/>
      </a:accent4>
      <a:accent5>
        <a:srgbClr val="BDD8F1"/>
      </a:accent5>
      <a:accent6>
        <a:srgbClr val="3E9B71"/>
      </a:accent6>
      <a:hlink>
        <a:srgbClr val="9999FF"/>
      </a:hlink>
      <a:folHlink>
        <a:srgbClr val="969696"/>
      </a:folHlink>
    </a:clrScheme>
    <a:fontScheme name="sample">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1B525F"/>
        </a:dk1>
        <a:lt1>
          <a:srgbClr val="FFFFFF"/>
        </a:lt1>
        <a:dk2>
          <a:srgbClr val="339966"/>
        </a:dk2>
        <a:lt2>
          <a:srgbClr val="DDDDDD"/>
        </a:lt2>
        <a:accent1>
          <a:srgbClr val="C5BA6B"/>
        </a:accent1>
        <a:accent2>
          <a:srgbClr val="669900"/>
        </a:accent2>
        <a:accent3>
          <a:srgbClr val="FFFFFF"/>
        </a:accent3>
        <a:accent4>
          <a:srgbClr val="154550"/>
        </a:accent4>
        <a:accent5>
          <a:srgbClr val="DFD9BA"/>
        </a:accent5>
        <a:accent6>
          <a:srgbClr val="5C8A00"/>
        </a:accent6>
        <a:hlink>
          <a:srgbClr val="E57C4D"/>
        </a:hlink>
        <a:folHlink>
          <a:srgbClr val="969696"/>
        </a:folHlink>
      </a:clrScheme>
      <a:clrMap bg1="lt1" tx1="dk1" bg2="lt2" tx2="dk2" accent1="accent1" accent2="accent2" accent3="accent3" accent4="accent4" accent5="accent5" accent6="accent6" hlink="hlink" folHlink="folHlink"/>
    </a:extraClrScheme>
    <a:extraClrScheme>
      <a:clrScheme name="sample 2">
        <a:dk1>
          <a:srgbClr val="191961"/>
        </a:dk1>
        <a:lt1>
          <a:srgbClr val="FFFFFF"/>
        </a:lt1>
        <a:dk2>
          <a:srgbClr val="5D4CDC"/>
        </a:dk2>
        <a:lt2>
          <a:srgbClr val="DDDDDD"/>
        </a:lt2>
        <a:accent1>
          <a:srgbClr val="31B36C"/>
        </a:accent1>
        <a:accent2>
          <a:srgbClr val="0099FF"/>
        </a:accent2>
        <a:accent3>
          <a:srgbClr val="FFFFFF"/>
        </a:accent3>
        <a:accent4>
          <a:srgbClr val="141452"/>
        </a:accent4>
        <a:accent5>
          <a:srgbClr val="ADD6BA"/>
        </a:accent5>
        <a:accent6>
          <a:srgbClr val="008AE7"/>
        </a:accent6>
        <a:hlink>
          <a:srgbClr val="A0963C"/>
        </a:hlink>
        <a:folHlink>
          <a:srgbClr val="A0963C"/>
        </a:folHlink>
      </a:clrScheme>
      <a:clrMap bg1="lt1" tx1="dk1" bg2="lt2" tx2="dk2" accent1="accent1" accent2="accent2" accent3="accent3" accent4="accent4" accent5="accent5" accent6="accent6" hlink="hlink" folHlink="folHlink"/>
    </a:extraClrScheme>
    <a:extraClrScheme>
      <a:clrScheme name="sample 3">
        <a:dk1>
          <a:srgbClr val="17347D"/>
        </a:dk1>
        <a:lt1>
          <a:srgbClr val="FFFFFF"/>
        </a:lt1>
        <a:dk2>
          <a:srgbClr val="3366CC"/>
        </a:dk2>
        <a:lt2>
          <a:srgbClr val="DDDDDD"/>
        </a:lt2>
        <a:accent1>
          <a:srgbClr val="77B7E7"/>
        </a:accent1>
        <a:accent2>
          <a:srgbClr val="45AB7D"/>
        </a:accent2>
        <a:accent3>
          <a:srgbClr val="FFFFFF"/>
        </a:accent3>
        <a:accent4>
          <a:srgbClr val="122B6A"/>
        </a:accent4>
        <a:accent5>
          <a:srgbClr val="BDD8F1"/>
        </a:accent5>
        <a:accent6>
          <a:srgbClr val="3E9B71"/>
        </a:accent6>
        <a:hlink>
          <a:srgbClr val="9999F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cdb2004c002l</Template>
  <TotalTime>346</TotalTime>
  <Words>1544</Words>
  <Application>Microsoft Macintosh PowerPoint</Application>
  <PresentationFormat>全屏显示(4:3)</PresentationFormat>
  <Paragraphs>501</Paragraphs>
  <Slides>56</Slides>
  <Notes>12</Notes>
  <HiddenSlides>0</HiddenSlides>
  <MMClips>0</MMClips>
  <ScaleCrop>false</ScaleCrop>
  <HeadingPairs>
    <vt:vector size="4" baseType="variant">
      <vt:variant>
        <vt:lpstr>主题</vt:lpstr>
      </vt:variant>
      <vt:variant>
        <vt:i4>1</vt:i4>
      </vt:variant>
      <vt:variant>
        <vt:lpstr>幻灯片标题</vt:lpstr>
      </vt:variant>
      <vt:variant>
        <vt:i4>56</vt:i4>
      </vt:variant>
    </vt:vector>
  </HeadingPairs>
  <TitlesOfParts>
    <vt:vector size="57" baseType="lpstr">
      <vt:lpstr>cdb2004c002l</vt:lpstr>
      <vt:lpstr>领导能力提升与开发</vt:lpstr>
      <vt:lpstr>主讲人简介</vt:lpstr>
      <vt:lpstr>谁可以当领导？</vt:lpstr>
      <vt:lpstr>PowerPoint 演示文稿</vt:lpstr>
      <vt:lpstr>领导的角色</vt:lpstr>
      <vt:lpstr>领导与领导力</vt:lpstr>
      <vt:lpstr>关于领导的理解</vt:lpstr>
      <vt:lpstr>领导力测评与开发基本模型</vt:lpstr>
      <vt:lpstr>领导潜力测评模型</vt:lpstr>
      <vt:lpstr>领导力测评理论与工具</vt:lpstr>
      <vt:lpstr>领导力开发的过程</vt:lpstr>
      <vt:lpstr>领导能力开发的内容（一）</vt:lpstr>
      <vt:lpstr>领导能力开发的内容（二）</vt:lpstr>
      <vt:lpstr>影响青年领导力形成的重要因素</vt:lpstr>
      <vt:lpstr>青年领导力开发项目的现状</vt:lpstr>
      <vt:lpstr>传统领导力开发的内容</vt:lpstr>
      <vt:lpstr>青年领导力开发的重点－服务型领导</vt:lpstr>
      <vt:lpstr>青年领导力开发的内容</vt:lpstr>
      <vt:lpstr>青年领导力开发的内容</vt:lpstr>
      <vt:lpstr>领导进行管理活动的基本模型</vt:lpstr>
      <vt:lpstr>管理者与领导者的区别</vt:lpstr>
      <vt:lpstr>在“计划”方面管理者与领导的区别</vt:lpstr>
      <vt:lpstr>在“组织”方面管理者与领导的区别</vt:lpstr>
      <vt:lpstr>在“指导工作”方面 管理者与领导的区别</vt:lpstr>
      <vt:lpstr>在“控制”方面 管理者与领导的区别</vt:lpstr>
      <vt:lpstr>领导者所具备的素质</vt:lpstr>
      <vt:lpstr>9 种基本领导素质</vt:lpstr>
      <vt:lpstr>课堂练习：获取权力的能力测试</vt:lpstr>
      <vt:lpstr>获取权力的能力测试</vt:lpstr>
      <vt:lpstr>获取权力的能力测试</vt:lpstr>
      <vt:lpstr>获取权力的能力测试</vt:lpstr>
      <vt:lpstr>受关注程度 – 单数；               影响力– 双数 </vt:lpstr>
      <vt:lpstr>结果解释</vt:lpstr>
      <vt:lpstr>结果解释</vt:lpstr>
      <vt:lpstr> 权力的来源</vt:lpstr>
      <vt:lpstr>早期领导理论</vt:lpstr>
      <vt:lpstr>早期领导理论 – 行为理论</vt:lpstr>
      <vt:lpstr>早期领导理论 – 行为理论</vt:lpstr>
      <vt:lpstr>管理方格</vt:lpstr>
      <vt:lpstr>PM &amp; CPM 模型</vt:lpstr>
      <vt:lpstr>家长式领导</vt:lpstr>
      <vt:lpstr>家长式领导</vt:lpstr>
      <vt:lpstr>家长式领导</vt:lpstr>
      <vt:lpstr>权变的领导理论</vt:lpstr>
      <vt:lpstr>权变的领导理论</vt:lpstr>
      <vt:lpstr>权变的领导理论</vt:lpstr>
      <vt:lpstr>情境领导理论</vt:lpstr>
      <vt:lpstr>情境领导理论</vt:lpstr>
      <vt:lpstr>情境领导理论</vt:lpstr>
      <vt:lpstr>领导- 成员交换理论</vt:lpstr>
      <vt:lpstr>路径– 目标理论</vt:lpstr>
      <vt:lpstr>路径– 目标理论</vt:lpstr>
      <vt:lpstr>权变理论</vt:lpstr>
      <vt:lpstr>新的领导观点</vt:lpstr>
      <vt:lpstr>变革型领导的特征</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liuying</dc:creator>
  <cp:lastModifiedBy>颖 刘</cp:lastModifiedBy>
  <cp:revision>40</cp:revision>
  <dcterms:created xsi:type="dcterms:W3CDTF">2012-06-02T08:15:28Z</dcterms:created>
  <dcterms:modified xsi:type="dcterms:W3CDTF">2013-12-20T14:36:29Z</dcterms:modified>
</cp:coreProperties>
</file>