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9" r:id="rId4"/>
    <p:sldId id="258" r:id="rId5"/>
    <p:sldId id="257" r:id="rId6"/>
    <p:sldId id="264" r:id="rId7"/>
    <p:sldId id="261" r:id="rId8"/>
    <p:sldId id="265" r:id="rId9"/>
    <p:sldId id="275" r:id="rId10"/>
    <p:sldId id="276" r:id="rId11"/>
    <p:sldId id="281" r:id="rId12"/>
    <p:sldId id="282" r:id="rId13"/>
    <p:sldId id="262" r:id="rId14"/>
    <p:sldId id="271" r:id="rId15"/>
    <p:sldId id="27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D98"/>
    <a:srgbClr val="1AC3D0"/>
    <a:srgbClr val="D14C4C"/>
    <a:srgbClr val="D5D5D5"/>
    <a:srgbClr val="767171"/>
    <a:srgbClr val="2C2C2C"/>
    <a:srgbClr val="F38179"/>
    <a:srgbClr val="333946"/>
    <a:srgbClr val="20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62" y="54"/>
      </p:cViewPr>
      <p:guideLst>
        <p:guide orient="horz" pos="2137"/>
        <p:guide pos="3840"/>
        <p:guide orient="horz" pos="2115"/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A141A-60E3-4E5F-A7AC-FFE54B85185F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57661-CA04-4C0B-BE9E-ED7ED3121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4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3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24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7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8FFCE-C428-4215-AA49-309162B05D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0321-8FB1-4BB2-8EAB-DA7309A930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2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97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37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11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25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7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64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55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2415B-D82C-49E6-9D68-BE128841E506}" type="datetimeFigureOut">
              <a:rPr lang="zh-CN" altLang="en-US" smtClean="0"/>
              <a:t>2015-01-14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963C-8C68-455A-A125-AFBAB043D2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76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FFCE-C428-4215-AA49-309162B05D5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2015-01-14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0321-8FB1-4BB2-8EAB-DA7309A930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4C4C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rgbClr val="D14C4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rgbClr val="D14C4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06925" y="2731086"/>
            <a:ext cx="5683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我与领导力课程之缘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90594" y="3771734"/>
            <a:ext cx="1184619" cy="476113"/>
            <a:chOff x="3630632" y="3342877"/>
            <a:chExt cx="1184619" cy="476113"/>
          </a:xfrm>
        </p:grpSpPr>
        <p:sp>
          <p:nvSpPr>
            <p:cNvPr id="13" name="矩形 12"/>
            <p:cNvSpPr/>
            <p:nvPr/>
          </p:nvSpPr>
          <p:spPr>
            <a:xfrm>
              <a:off x="3630632" y="3342877"/>
              <a:ext cx="1184619" cy="476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720604" y="3402692"/>
              <a:ext cx="1004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D1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DO IT</a:t>
              </a:r>
              <a:endParaRPr lang="zh-CN" altLang="en-US" sz="2000" b="1" dirty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491048" y="2216651"/>
            <a:ext cx="143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9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"/>
            <a:ext cx="12192000" cy="829995"/>
            <a:chOff x="0" y="-1"/>
            <a:chExt cx="12192000" cy="829995"/>
          </a:xfrm>
        </p:grpSpPr>
        <p:sp>
          <p:nvSpPr>
            <p:cNvPr id="5" name="矩形 4"/>
            <p:cNvSpPr/>
            <p:nvPr/>
          </p:nvSpPr>
          <p:spPr>
            <a:xfrm>
              <a:off x="0" y="-1"/>
              <a:ext cx="12192000" cy="829995"/>
            </a:xfrm>
            <a:prstGeom prst="rect">
              <a:avLst/>
            </a:prstGeom>
            <a:solidFill>
              <a:srgbClr val="33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807569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MUSIC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75827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COLOR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17945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FEEL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62757" y="143662"/>
              <a:ext cx="1514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DANCE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798191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03380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49215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7779433" y="712758"/>
              <a:ext cx="1280162" cy="117236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90843" y="168811"/>
              <a:ext cx="492369" cy="492369"/>
            </a:xfrm>
            <a:prstGeom prst="ellips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1676" y="239567"/>
              <a:ext cx="1123071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logo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08062" y="242551"/>
              <a:ext cx="2055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PROJECT NAME</a:t>
              </a:r>
              <a:endParaRPr lang="zh-CN" altLang="en-US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91365" y="5202461"/>
            <a:ext cx="9409269" cy="1209821"/>
            <a:chOff x="2266656" y="4656406"/>
            <a:chExt cx="8152816" cy="1463040"/>
          </a:xfrm>
        </p:grpSpPr>
        <p:sp>
          <p:nvSpPr>
            <p:cNvPr id="4" name="矩形 3"/>
            <p:cNvSpPr/>
            <p:nvPr/>
          </p:nvSpPr>
          <p:spPr>
            <a:xfrm>
              <a:off x="4986412" y="4656406"/>
              <a:ext cx="2719755" cy="146304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699717" y="4656406"/>
              <a:ext cx="2719755" cy="146304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266656" y="4656406"/>
              <a:ext cx="4405516" cy="1463040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080" y="-18432"/>
            <a:ext cx="12192000" cy="843940"/>
            <a:chOff x="0" y="-1"/>
            <a:chExt cx="12192000" cy="84394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-1"/>
              <a:ext cx="12192000" cy="843940"/>
              <a:chOff x="0" y="-1"/>
              <a:chExt cx="12192000" cy="84394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-1"/>
                <a:ext cx="12192000" cy="829995"/>
              </a:xfrm>
              <a:prstGeom prst="rect">
                <a:avLst/>
              </a:prstGeom>
              <a:solidFill>
                <a:srgbClr val="3339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2"/>
              <p:cNvSpPr txBox="1"/>
              <p:nvPr/>
            </p:nvSpPr>
            <p:spPr>
              <a:xfrm>
                <a:off x="7984031" y="143662"/>
                <a:ext cx="895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收获</a:t>
                </a:r>
              </a:p>
            </p:txBody>
          </p:sp>
          <p:sp>
            <p:nvSpPr>
              <p:cNvPr id="35" name="文本框 6"/>
              <p:cNvSpPr txBox="1"/>
              <p:nvPr/>
            </p:nvSpPr>
            <p:spPr>
              <a:xfrm>
                <a:off x="6658711" y="133542"/>
                <a:ext cx="1427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中学</a:t>
                </a:r>
                <a:endParaRPr lang="zh-CN" altLang="en-US" sz="28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36" name="文本框 8"/>
              <p:cNvSpPr txBox="1"/>
              <p:nvPr/>
            </p:nvSpPr>
            <p:spPr>
              <a:xfrm>
                <a:off x="9241654" y="143662"/>
                <a:ext cx="1514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建议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7798191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903380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033173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7775730" y="726703"/>
                <a:ext cx="1280162" cy="11723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90843" y="168811"/>
                <a:ext cx="492369" cy="492369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文本框 17"/>
              <p:cNvSpPr txBox="1"/>
              <p:nvPr/>
            </p:nvSpPr>
            <p:spPr>
              <a:xfrm>
                <a:off x="1208062" y="242551"/>
                <a:ext cx="2055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YOUTH POWER</a:t>
                </a:r>
                <a:endParaRPr lang="zh-CN" altLang="en-US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51" y="140482"/>
              <a:ext cx="549026" cy="5490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4" name="文本框 25"/>
          <p:cNvSpPr txBox="1"/>
          <p:nvPr/>
        </p:nvSpPr>
        <p:spPr>
          <a:xfrm>
            <a:off x="7908281" y="5550424"/>
            <a:ext cx="162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升学优势</a:t>
            </a:r>
          </a:p>
        </p:txBody>
      </p:sp>
      <p:sp>
        <p:nvSpPr>
          <p:cNvPr id="45" name="文本框 25"/>
          <p:cNvSpPr txBox="1"/>
          <p:nvPr/>
        </p:nvSpPr>
        <p:spPr>
          <a:xfrm>
            <a:off x="2580175" y="5562488"/>
            <a:ext cx="295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提升个人素质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366" y="1324641"/>
            <a:ext cx="9409268" cy="38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0607" b="7546"/>
          <a:stretch/>
        </p:blipFill>
        <p:spPr>
          <a:xfrm>
            <a:off x="1388709" y="1324641"/>
            <a:ext cx="9411613" cy="38660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-1"/>
            <a:ext cx="12192000" cy="829995"/>
            <a:chOff x="0" y="-1"/>
            <a:chExt cx="12192000" cy="829995"/>
          </a:xfrm>
        </p:grpSpPr>
        <p:sp>
          <p:nvSpPr>
            <p:cNvPr id="5" name="矩形 4"/>
            <p:cNvSpPr/>
            <p:nvPr/>
          </p:nvSpPr>
          <p:spPr>
            <a:xfrm>
              <a:off x="0" y="-1"/>
              <a:ext cx="12192000" cy="829995"/>
            </a:xfrm>
            <a:prstGeom prst="rect">
              <a:avLst/>
            </a:prstGeom>
            <a:solidFill>
              <a:srgbClr val="33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807569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MUSIC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75827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COLOR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17945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FEEL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62757" y="143662"/>
              <a:ext cx="1514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DANCE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798191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03380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49215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7779433" y="712758"/>
              <a:ext cx="1280162" cy="117236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90843" y="168811"/>
              <a:ext cx="492369" cy="492369"/>
            </a:xfrm>
            <a:prstGeom prst="ellips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1676" y="239567"/>
              <a:ext cx="1123071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logo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08062" y="242551"/>
              <a:ext cx="2055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PROJECT NAME</a:t>
              </a:r>
              <a:endParaRPr lang="zh-CN" altLang="en-US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91366" y="5202461"/>
            <a:ext cx="9409269" cy="1209821"/>
            <a:chOff x="2266657" y="4656406"/>
            <a:chExt cx="8152816" cy="1463040"/>
          </a:xfrm>
        </p:grpSpPr>
        <p:sp>
          <p:nvSpPr>
            <p:cNvPr id="21" name="矩形 20"/>
            <p:cNvSpPr/>
            <p:nvPr/>
          </p:nvSpPr>
          <p:spPr>
            <a:xfrm>
              <a:off x="7699717" y="4656406"/>
              <a:ext cx="2719755" cy="146304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6343065" y="4656406"/>
              <a:ext cx="4076408" cy="1463040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266657" y="4656406"/>
              <a:ext cx="4076408" cy="146304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080" y="-18432"/>
            <a:ext cx="12192000" cy="843940"/>
            <a:chOff x="0" y="-1"/>
            <a:chExt cx="12192000" cy="84394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-1"/>
              <a:ext cx="12192000" cy="843940"/>
              <a:chOff x="0" y="-1"/>
              <a:chExt cx="12192000" cy="84394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-1"/>
                <a:ext cx="12192000" cy="829995"/>
              </a:xfrm>
              <a:prstGeom prst="rect">
                <a:avLst/>
              </a:prstGeom>
              <a:solidFill>
                <a:srgbClr val="3339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2"/>
              <p:cNvSpPr txBox="1"/>
              <p:nvPr/>
            </p:nvSpPr>
            <p:spPr>
              <a:xfrm>
                <a:off x="7984031" y="143662"/>
                <a:ext cx="895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收获</a:t>
                </a:r>
              </a:p>
            </p:txBody>
          </p:sp>
          <p:sp>
            <p:nvSpPr>
              <p:cNvPr id="35" name="文本框 6"/>
              <p:cNvSpPr txBox="1"/>
              <p:nvPr/>
            </p:nvSpPr>
            <p:spPr>
              <a:xfrm>
                <a:off x="6658711" y="133542"/>
                <a:ext cx="1427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中学</a:t>
                </a:r>
                <a:endParaRPr lang="zh-CN" altLang="en-US" sz="28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36" name="文本框 8"/>
              <p:cNvSpPr txBox="1"/>
              <p:nvPr/>
            </p:nvSpPr>
            <p:spPr>
              <a:xfrm>
                <a:off x="9241654" y="143662"/>
                <a:ext cx="1514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建议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7798191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903380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033173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7775730" y="726703"/>
                <a:ext cx="1280162" cy="11723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90843" y="168811"/>
                <a:ext cx="492369" cy="492369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文本框 17"/>
              <p:cNvSpPr txBox="1"/>
              <p:nvPr/>
            </p:nvSpPr>
            <p:spPr>
              <a:xfrm>
                <a:off x="1208062" y="242551"/>
                <a:ext cx="2055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YOUTH POWER</a:t>
                </a:r>
                <a:endParaRPr lang="zh-CN" altLang="en-US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51" y="140482"/>
              <a:ext cx="549026" cy="5490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7" name="文本框 25"/>
          <p:cNvSpPr txBox="1"/>
          <p:nvPr/>
        </p:nvSpPr>
        <p:spPr>
          <a:xfrm>
            <a:off x="7813685" y="5550424"/>
            <a:ext cx="162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升学优势</a:t>
            </a:r>
          </a:p>
        </p:txBody>
      </p:sp>
      <p:sp>
        <p:nvSpPr>
          <p:cNvPr id="49" name="文本框 25"/>
          <p:cNvSpPr txBox="1"/>
          <p:nvPr/>
        </p:nvSpPr>
        <p:spPr>
          <a:xfrm>
            <a:off x="2580175" y="5562488"/>
            <a:ext cx="295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提升个人素质</a:t>
            </a:r>
          </a:p>
        </p:txBody>
      </p:sp>
    </p:spTree>
    <p:extLst>
      <p:ext uri="{BB962C8B-B14F-4D97-AF65-F5344CB8AC3E}">
        <p14:creationId xmlns:p14="http://schemas.microsoft.com/office/powerpoint/2010/main" val="217310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37622" y="2802987"/>
            <a:ext cx="7030884" cy="1252026"/>
            <a:chOff x="3404381" y="2686929"/>
            <a:chExt cx="7030884" cy="1252026"/>
          </a:xfrm>
        </p:grpSpPr>
        <p:sp>
          <p:nvSpPr>
            <p:cNvPr id="2" name="矩形 1"/>
            <p:cNvSpPr/>
            <p:nvPr/>
          </p:nvSpPr>
          <p:spPr>
            <a:xfrm>
              <a:off x="3404381" y="2686929"/>
              <a:ext cx="872197" cy="1252026"/>
            </a:xfrm>
            <a:custGeom>
              <a:avLst/>
              <a:gdLst>
                <a:gd name="connsiteX0" fmla="*/ 0 w 872197"/>
                <a:gd name="connsiteY0" fmla="*/ 0 h 872197"/>
                <a:gd name="connsiteX1" fmla="*/ 872197 w 872197"/>
                <a:gd name="connsiteY1" fmla="*/ 0 h 872197"/>
                <a:gd name="connsiteX2" fmla="*/ 872197 w 872197"/>
                <a:gd name="connsiteY2" fmla="*/ 872197 h 872197"/>
                <a:gd name="connsiteX3" fmla="*/ 0 w 872197"/>
                <a:gd name="connsiteY3" fmla="*/ 872197 h 872197"/>
                <a:gd name="connsiteX4" fmla="*/ 0 w 872197"/>
                <a:gd name="connsiteY4" fmla="*/ 0 h 872197"/>
                <a:gd name="connsiteX0" fmla="*/ 0 w 872197"/>
                <a:gd name="connsiteY0" fmla="*/ 0 h 1026942"/>
                <a:gd name="connsiteX1" fmla="*/ 872197 w 872197"/>
                <a:gd name="connsiteY1" fmla="*/ 154745 h 1026942"/>
                <a:gd name="connsiteX2" fmla="*/ 872197 w 872197"/>
                <a:gd name="connsiteY2" fmla="*/ 1026942 h 1026942"/>
                <a:gd name="connsiteX3" fmla="*/ 0 w 872197"/>
                <a:gd name="connsiteY3" fmla="*/ 1026942 h 1026942"/>
                <a:gd name="connsiteX4" fmla="*/ 0 w 872197"/>
                <a:gd name="connsiteY4" fmla="*/ 0 h 1026942"/>
                <a:gd name="connsiteX0" fmla="*/ 0 w 872197"/>
                <a:gd name="connsiteY0" fmla="*/ 0 h 1153552"/>
                <a:gd name="connsiteX1" fmla="*/ 872197 w 872197"/>
                <a:gd name="connsiteY1" fmla="*/ 154745 h 1153552"/>
                <a:gd name="connsiteX2" fmla="*/ 872197 w 872197"/>
                <a:gd name="connsiteY2" fmla="*/ 1026942 h 1153552"/>
                <a:gd name="connsiteX3" fmla="*/ 0 w 872197"/>
                <a:gd name="connsiteY3" fmla="*/ 1153552 h 1153552"/>
                <a:gd name="connsiteX4" fmla="*/ 0 w 872197"/>
                <a:gd name="connsiteY4" fmla="*/ 0 h 1153552"/>
                <a:gd name="connsiteX0" fmla="*/ 0 w 872197"/>
                <a:gd name="connsiteY0" fmla="*/ 0 h 1252026"/>
                <a:gd name="connsiteX1" fmla="*/ 872197 w 872197"/>
                <a:gd name="connsiteY1" fmla="*/ 154745 h 1252026"/>
                <a:gd name="connsiteX2" fmla="*/ 872197 w 872197"/>
                <a:gd name="connsiteY2" fmla="*/ 1026942 h 1252026"/>
                <a:gd name="connsiteX3" fmla="*/ 14067 w 872197"/>
                <a:gd name="connsiteY3" fmla="*/ 1252026 h 1252026"/>
                <a:gd name="connsiteX4" fmla="*/ 0 w 872197"/>
                <a:gd name="connsiteY4" fmla="*/ 0 h 125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197" h="1252026">
                  <a:moveTo>
                    <a:pt x="0" y="0"/>
                  </a:moveTo>
                  <a:lnTo>
                    <a:pt x="872197" y="154745"/>
                  </a:lnTo>
                  <a:lnTo>
                    <a:pt x="872197" y="1026942"/>
                  </a:lnTo>
                  <a:lnTo>
                    <a:pt x="14067" y="125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643531" y="2989776"/>
              <a:ext cx="393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D14C4C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</a:t>
              </a:r>
              <a:endParaRPr lang="zh-CN" altLang="en-US" sz="3600" dirty="0">
                <a:solidFill>
                  <a:srgbClr val="D14C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50391" y="2989776"/>
              <a:ext cx="5584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我们的建议</a:t>
              </a:r>
              <a:endParaRPr lang="zh-CN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7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6043"/>
            <a:ext cx="12192000" cy="833398"/>
            <a:chOff x="0" y="-1"/>
            <a:chExt cx="12192000" cy="833398"/>
          </a:xfrm>
        </p:grpSpPr>
        <p:sp>
          <p:nvSpPr>
            <p:cNvPr id="5" name="矩形 4"/>
            <p:cNvSpPr/>
            <p:nvPr/>
          </p:nvSpPr>
          <p:spPr>
            <a:xfrm>
              <a:off x="0" y="-1"/>
              <a:ext cx="12192000" cy="829995"/>
            </a:xfrm>
            <a:prstGeom prst="rect">
              <a:avLst/>
            </a:prstGeom>
            <a:solidFill>
              <a:srgbClr val="33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807569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MUSIC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75827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COLOR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17945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FEEL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62757" y="143662"/>
              <a:ext cx="1514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DANCE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798191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03380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49215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9162757" y="716161"/>
              <a:ext cx="1280162" cy="117236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90843" y="168811"/>
              <a:ext cx="492369" cy="492369"/>
            </a:xfrm>
            <a:prstGeom prst="ellips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1676" y="239567"/>
              <a:ext cx="1123071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logo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08062" y="242551"/>
              <a:ext cx="2055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PROJECT NAME</a:t>
              </a:r>
              <a:endParaRPr lang="zh-CN" altLang="en-US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527385" y="1299638"/>
            <a:ext cx="4015074" cy="5145274"/>
            <a:chOff x="7087772" y="1815262"/>
            <a:chExt cx="3404242" cy="4465790"/>
          </a:xfrm>
        </p:grpSpPr>
        <p:grpSp>
          <p:nvGrpSpPr>
            <p:cNvPr id="63" name="组合 62"/>
            <p:cNvGrpSpPr/>
            <p:nvPr/>
          </p:nvGrpSpPr>
          <p:grpSpPr>
            <a:xfrm>
              <a:off x="7087772" y="2286000"/>
              <a:ext cx="3404242" cy="3995052"/>
              <a:chOff x="6893169" y="2096086"/>
              <a:chExt cx="3404242" cy="3995052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6893169" y="2096086"/>
                <a:ext cx="3305908" cy="998806"/>
              </a:xfrm>
              <a:prstGeom prst="rect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893169" y="3094892"/>
                <a:ext cx="3305908" cy="99880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893169" y="4093698"/>
                <a:ext cx="3305908" cy="998806"/>
              </a:xfrm>
              <a:prstGeom prst="rect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等腰三角形 48"/>
              <p:cNvSpPr/>
              <p:nvPr/>
            </p:nvSpPr>
            <p:spPr>
              <a:xfrm rot="10800000">
                <a:off x="7340991" y="2975317"/>
                <a:ext cx="393895" cy="267286"/>
              </a:xfrm>
              <a:prstGeom prst="triangle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 rot="10800000">
                <a:off x="9294055" y="3988191"/>
                <a:ext cx="393895" cy="267286"/>
              </a:xfrm>
              <a:prstGeom prst="triangle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6893169" y="5092332"/>
                <a:ext cx="3305908" cy="99880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7079565" y="2179991"/>
                <a:ext cx="3114036" cy="1834861"/>
                <a:chOff x="7135836" y="2179991"/>
                <a:chExt cx="3114036" cy="1834861"/>
              </a:xfrm>
            </p:grpSpPr>
            <p:sp>
              <p:nvSpPr>
                <p:cNvPr id="51" name="文本框 50"/>
                <p:cNvSpPr txBox="1"/>
                <p:nvPr/>
              </p:nvSpPr>
              <p:spPr>
                <a:xfrm>
                  <a:off x="7135836" y="2179991"/>
                  <a:ext cx="11980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800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01</a:t>
                  </a:r>
                  <a:endParaRPr lang="zh-CN" altLang="en-US" sz="4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8043431" y="2212473"/>
                  <a:ext cx="2072640" cy="34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在选题上下足功夫</a:t>
                  </a:r>
                </a:p>
              </p:txBody>
            </p:sp>
            <p:sp>
              <p:nvSpPr>
                <p:cNvPr id="53" name="文本框 52"/>
                <p:cNvSpPr txBox="1"/>
                <p:nvPr/>
              </p:nvSpPr>
              <p:spPr>
                <a:xfrm flipH="1">
                  <a:off x="8043431" y="2523884"/>
                  <a:ext cx="2185182" cy="507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rgbClr val="D5D5D5"/>
                      </a:solidFill>
                    </a:rPr>
                    <a:t>万事开头难，把握好项目价值，少做面子工程</a:t>
                  </a:r>
                  <a:endParaRPr lang="en-US" altLang="zh-CN" sz="1600" dirty="0" smtClean="0">
                    <a:solidFill>
                      <a:srgbClr val="D5D5D5"/>
                    </a:solidFill>
                  </a:endParaRPr>
                </a:p>
              </p:txBody>
            </p:sp>
            <p:sp>
              <p:nvSpPr>
                <p:cNvPr id="152" name="文本框 51"/>
                <p:cNvSpPr txBox="1"/>
                <p:nvPr/>
              </p:nvSpPr>
              <p:spPr>
                <a:xfrm>
                  <a:off x="8064690" y="3195890"/>
                  <a:ext cx="2072640" cy="34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培养</a:t>
                  </a:r>
                  <a:r>
                    <a:rPr lang="zh-CN" altLang="en-US" sz="2000" b="1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学生兴趣</a:t>
                  </a:r>
                  <a:endParaRPr lang="zh-CN" altLang="en-US" sz="2000" b="1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153" name="文本框 52"/>
                <p:cNvSpPr txBox="1"/>
                <p:nvPr/>
              </p:nvSpPr>
              <p:spPr>
                <a:xfrm flipH="1">
                  <a:off x="8064690" y="3507302"/>
                  <a:ext cx="2185182" cy="507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rgbClr val="D5D5D5"/>
                      </a:solidFill>
                    </a:rPr>
                    <a:t>从硬件、软件两方面为学生阐明课程的优点</a:t>
                  </a:r>
                  <a:endParaRPr lang="en-US" altLang="zh-CN" sz="1600" dirty="0" smtClean="0">
                    <a:solidFill>
                      <a:srgbClr val="D5D5D5"/>
                    </a:solidFill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7077222" y="3206932"/>
                <a:ext cx="3119512" cy="2826026"/>
                <a:chOff x="7142870" y="3204236"/>
                <a:chExt cx="3119512" cy="2826026"/>
              </a:xfrm>
            </p:grpSpPr>
            <p:sp>
              <p:nvSpPr>
                <p:cNvPr id="54" name="文本框 53"/>
                <p:cNvSpPr txBox="1"/>
                <p:nvPr/>
              </p:nvSpPr>
              <p:spPr>
                <a:xfrm>
                  <a:off x="7142870" y="3204236"/>
                  <a:ext cx="11980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800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02</a:t>
                  </a:r>
                  <a:endParaRPr lang="zh-CN" altLang="en-US" sz="4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55" name="文本框 54"/>
                <p:cNvSpPr txBox="1"/>
                <p:nvPr/>
              </p:nvSpPr>
              <p:spPr>
                <a:xfrm>
                  <a:off x="8077200" y="5211301"/>
                  <a:ext cx="2160791" cy="3472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增强项目的可持续性</a:t>
                  </a:r>
                </a:p>
              </p:txBody>
            </p:sp>
            <p:sp>
              <p:nvSpPr>
                <p:cNvPr id="56" name="文本框 55"/>
                <p:cNvSpPr txBox="1"/>
                <p:nvPr/>
              </p:nvSpPr>
              <p:spPr>
                <a:xfrm flipH="1">
                  <a:off x="8077200" y="5522712"/>
                  <a:ext cx="2185182" cy="507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dirty="0" smtClean="0">
                      <a:solidFill>
                        <a:srgbClr val="D5D5D5"/>
                      </a:solidFill>
                    </a:rPr>
                    <a:t>在项目策划阶段加强评估，避免烂尾项目</a:t>
                  </a:r>
                  <a:endParaRPr lang="zh-CN" altLang="en-US" sz="1600" dirty="0">
                    <a:solidFill>
                      <a:srgbClr val="D5D5D5"/>
                    </a:solidFill>
                  </a:endParaRPr>
                </a:p>
              </p:txBody>
            </p:sp>
            <p:sp>
              <p:nvSpPr>
                <p:cNvPr id="116" name="文本框 53"/>
                <p:cNvSpPr txBox="1"/>
                <p:nvPr/>
              </p:nvSpPr>
              <p:spPr>
                <a:xfrm>
                  <a:off x="7142870" y="5201676"/>
                  <a:ext cx="1198099" cy="72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800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04</a:t>
                  </a:r>
                  <a:endParaRPr lang="zh-CN" altLang="en-US" sz="4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endParaRPr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7077222" y="4134132"/>
                <a:ext cx="3220189" cy="851443"/>
                <a:chOff x="7142870" y="4144577"/>
                <a:chExt cx="3220189" cy="851443"/>
              </a:xfrm>
            </p:grpSpPr>
            <p:sp>
              <p:nvSpPr>
                <p:cNvPr id="57" name="文本框 56"/>
                <p:cNvSpPr txBox="1"/>
                <p:nvPr/>
              </p:nvSpPr>
              <p:spPr>
                <a:xfrm>
                  <a:off x="7142870" y="4144577"/>
                  <a:ext cx="119809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800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03</a:t>
                  </a:r>
                  <a:endParaRPr lang="zh-CN" altLang="en-US" sz="4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58" name="文本框 57"/>
                <p:cNvSpPr txBox="1"/>
                <p:nvPr/>
              </p:nvSpPr>
              <p:spPr>
                <a:xfrm>
                  <a:off x="8077200" y="4190743"/>
                  <a:ext cx="2285859" cy="34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体验</a:t>
                  </a:r>
                  <a:r>
                    <a:rPr lang="zh-CN" altLang="en-US" sz="2000" b="1" dirty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式</a:t>
                  </a:r>
                  <a:r>
                    <a:rPr lang="zh-CN" altLang="en-US" sz="2000" b="1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课程</a:t>
                  </a:r>
                  <a:endParaRPr lang="zh-CN" altLang="en-US" sz="2000" b="1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59" name="文本框 58"/>
                <p:cNvSpPr txBox="1"/>
                <p:nvPr/>
              </p:nvSpPr>
              <p:spPr>
                <a:xfrm flipH="1">
                  <a:off x="8077200" y="4488470"/>
                  <a:ext cx="2185182" cy="507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dirty="0">
                      <a:solidFill>
                        <a:srgbClr val="D5D5D5"/>
                      </a:solidFill>
                    </a:rPr>
                    <a:t>运用启发性的素质拓展</a:t>
                  </a:r>
                  <a:r>
                    <a:rPr lang="zh-CN" altLang="en-US" sz="1600" dirty="0" smtClean="0">
                      <a:solidFill>
                        <a:srgbClr val="D5D5D5"/>
                      </a:solidFill>
                    </a:rPr>
                    <a:t>活动，调动学生热情</a:t>
                  </a:r>
                  <a:endParaRPr lang="zh-CN" altLang="en-US" sz="1600" dirty="0">
                    <a:solidFill>
                      <a:srgbClr val="D5D5D5"/>
                    </a:solidFill>
                  </a:endParaRPr>
                </a:p>
              </p:txBody>
            </p:sp>
          </p:grpSp>
          <p:sp>
            <p:nvSpPr>
              <p:cNvPr id="118" name="等腰三角形 117"/>
              <p:cNvSpPr/>
              <p:nvPr/>
            </p:nvSpPr>
            <p:spPr>
              <a:xfrm rot="10800000">
                <a:off x="7340990" y="5070729"/>
                <a:ext cx="393895" cy="267286"/>
              </a:xfrm>
              <a:prstGeom prst="triangle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7088943" y="1815262"/>
              <a:ext cx="3303565" cy="485335"/>
              <a:chOff x="7088943" y="1815262"/>
              <a:chExt cx="3303565" cy="485335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7088943" y="1815262"/>
                <a:ext cx="3303565" cy="485335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8073290" y="1859050"/>
                <a:ext cx="2055056" cy="400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我们的建议</a:t>
                </a:r>
                <a:endParaRPr lang="zh-CN" altLang="en-US" sz="2400" b="1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3080" y="-18432"/>
            <a:ext cx="12192000" cy="843940"/>
            <a:chOff x="0" y="-1"/>
            <a:chExt cx="12192000" cy="843940"/>
          </a:xfrm>
        </p:grpSpPr>
        <p:grpSp>
          <p:nvGrpSpPr>
            <p:cNvPr id="44" name="组合 43"/>
            <p:cNvGrpSpPr/>
            <p:nvPr/>
          </p:nvGrpSpPr>
          <p:grpSpPr>
            <a:xfrm>
              <a:off x="0" y="-1"/>
              <a:ext cx="12192000" cy="843940"/>
              <a:chOff x="0" y="-1"/>
              <a:chExt cx="12192000" cy="843940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0" y="-1"/>
                <a:ext cx="12192000" cy="829995"/>
              </a:xfrm>
              <a:prstGeom prst="rect">
                <a:avLst/>
              </a:prstGeom>
              <a:solidFill>
                <a:srgbClr val="3339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文本框 2"/>
              <p:cNvSpPr txBox="1"/>
              <p:nvPr/>
            </p:nvSpPr>
            <p:spPr>
              <a:xfrm>
                <a:off x="7984031" y="143662"/>
                <a:ext cx="895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收获</a:t>
                </a:r>
              </a:p>
            </p:txBody>
          </p:sp>
          <p:sp>
            <p:nvSpPr>
              <p:cNvPr id="72" name="文本框 6"/>
              <p:cNvSpPr txBox="1"/>
              <p:nvPr/>
            </p:nvSpPr>
            <p:spPr>
              <a:xfrm>
                <a:off x="6658711" y="133542"/>
                <a:ext cx="1427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中学</a:t>
                </a:r>
                <a:endParaRPr lang="zh-CN" altLang="en-US" sz="28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73" name="文本框 8"/>
              <p:cNvSpPr txBox="1"/>
              <p:nvPr/>
            </p:nvSpPr>
            <p:spPr>
              <a:xfrm>
                <a:off x="9241654" y="143662"/>
                <a:ext cx="1514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建议</a:t>
                </a: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7798191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903380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1033173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矩形 76"/>
              <p:cNvSpPr/>
              <p:nvPr/>
            </p:nvSpPr>
            <p:spPr>
              <a:xfrm>
                <a:off x="7775730" y="726703"/>
                <a:ext cx="1280162" cy="11723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590843" y="168811"/>
                <a:ext cx="492369" cy="492369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文本框 17"/>
              <p:cNvSpPr txBox="1"/>
              <p:nvPr/>
            </p:nvSpPr>
            <p:spPr>
              <a:xfrm>
                <a:off x="1208062" y="242551"/>
                <a:ext cx="2055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YOUTH POWER</a:t>
                </a:r>
                <a:endParaRPr lang="zh-CN" altLang="en-US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51" y="140482"/>
              <a:ext cx="549026" cy="5490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0" name="组合 79"/>
          <p:cNvGrpSpPr/>
          <p:nvPr/>
        </p:nvGrpSpPr>
        <p:grpSpPr>
          <a:xfrm>
            <a:off x="3080" y="-2390"/>
            <a:ext cx="12192000" cy="843940"/>
            <a:chOff x="0" y="-1"/>
            <a:chExt cx="12192000" cy="843940"/>
          </a:xfrm>
        </p:grpSpPr>
        <p:grpSp>
          <p:nvGrpSpPr>
            <p:cNvPr id="81" name="组合 80"/>
            <p:cNvGrpSpPr/>
            <p:nvPr/>
          </p:nvGrpSpPr>
          <p:grpSpPr>
            <a:xfrm>
              <a:off x="0" y="-1"/>
              <a:ext cx="12192000" cy="843940"/>
              <a:chOff x="0" y="-1"/>
              <a:chExt cx="12192000" cy="84394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0" y="-1"/>
                <a:ext cx="12192000" cy="829995"/>
              </a:xfrm>
              <a:prstGeom prst="rect">
                <a:avLst/>
              </a:prstGeom>
              <a:solidFill>
                <a:srgbClr val="3339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文本框 2"/>
              <p:cNvSpPr txBox="1"/>
              <p:nvPr/>
            </p:nvSpPr>
            <p:spPr>
              <a:xfrm>
                <a:off x="7984031" y="143662"/>
                <a:ext cx="895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收获</a:t>
                </a:r>
              </a:p>
            </p:txBody>
          </p:sp>
          <p:sp>
            <p:nvSpPr>
              <p:cNvPr id="85" name="文本框 6"/>
              <p:cNvSpPr txBox="1"/>
              <p:nvPr/>
            </p:nvSpPr>
            <p:spPr>
              <a:xfrm>
                <a:off x="6658711" y="133542"/>
                <a:ext cx="1427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中学</a:t>
                </a:r>
                <a:endParaRPr lang="zh-CN" altLang="en-US" sz="28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86" name="文本框 8"/>
              <p:cNvSpPr txBox="1"/>
              <p:nvPr/>
            </p:nvSpPr>
            <p:spPr>
              <a:xfrm>
                <a:off x="9241654" y="143662"/>
                <a:ext cx="1514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建议</a:t>
                </a:r>
              </a:p>
            </p:txBody>
          </p:sp>
          <p:cxnSp>
            <p:nvCxnSpPr>
              <p:cNvPr id="87" name="直接连接符 86"/>
              <p:cNvCxnSpPr/>
              <p:nvPr/>
            </p:nvCxnSpPr>
            <p:spPr>
              <a:xfrm>
                <a:off x="7798191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903380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>
                <a:off x="1033173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矩形 89"/>
              <p:cNvSpPr/>
              <p:nvPr/>
            </p:nvSpPr>
            <p:spPr>
              <a:xfrm>
                <a:off x="9057278" y="726703"/>
                <a:ext cx="1280162" cy="11723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590843" y="168811"/>
                <a:ext cx="492369" cy="492369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文本框 17"/>
              <p:cNvSpPr txBox="1"/>
              <p:nvPr/>
            </p:nvSpPr>
            <p:spPr>
              <a:xfrm>
                <a:off x="1208062" y="242551"/>
                <a:ext cx="2055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YOUTH POWER</a:t>
                </a:r>
                <a:endParaRPr lang="zh-CN" altLang="en-US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51" y="140482"/>
              <a:ext cx="549026" cy="5490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25" name="组合 124"/>
          <p:cNvGrpSpPr/>
          <p:nvPr/>
        </p:nvGrpSpPr>
        <p:grpSpPr>
          <a:xfrm>
            <a:off x="6477084" y="1299638"/>
            <a:ext cx="4018002" cy="5145274"/>
            <a:chOff x="7087772" y="1815262"/>
            <a:chExt cx="3406723" cy="4465790"/>
          </a:xfrm>
        </p:grpSpPr>
        <p:grpSp>
          <p:nvGrpSpPr>
            <p:cNvPr id="126" name="组合 125"/>
            <p:cNvGrpSpPr/>
            <p:nvPr/>
          </p:nvGrpSpPr>
          <p:grpSpPr>
            <a:xfrm>
              <a:off x="7087772" y="2286000"/>
              <a:ext cx="3406723" cy="3995052"/>
              <a:chOff x="6893169" y="2096086"/>
              <a:chExt cx="3406723" cy="3995052"/>
            </a:xfrm>
          </p:grpSpPr>
          <p:sp>
            <p:nvSpPr>
              <p:cNvPr id="130" name="矩形 129"/>
              <p:cNvSpPr/>
              <p:nvPr/>
            </p:nvSpPr>
            <p:spPr>
              <a:xfrm>
                <a:off x="6893169" y="2096086"/>
                <a:ext cx="3305908" cy="998806"/>
              </a:xfrm>
              <a:prstGeom prst="rect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6893169" y="3094892"/>
                <a:ext cx="3305908" cy="99880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6893169" y="4093698"/>
                <a:ext cx="3305908" cy="998806"/>
              </a:xfrm>
              <a:prstGeom prst="rect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等腰三角形 132"/>
              <p:cNvSpPr/>
              <p:nvPr/>
            </p:nvSpPr>
            <p:spPr>
              <a:xfrm rot="10800000">
                <a:off x="7340991" y="2975317"/>
                <a:ext cx="393895" cy="267286"/>
              </a:xfrm>
              <a:prstGeom prst="triangle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等腰三角形 133"/>
              <p:cNvSpPr/>
              <p:nvPr/>
            </p:nvSpPr>
            <p:spPr>
              <a:xfrm rot="10800000">
                <a:off x="9294055" y="3988191"/>
                <a:ext cx="393895" cy="267286"/>
              </a:xfrm>
              <a:prstGeom prst="triangle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7079565" y="2179991"/>
                <a:ext cx="3220327" cy="820155"/>
                <a:chOff x="7135836" y="2179991"/>
                <a:chExt cx="3220327" cy="820155"/>
              </a:xfrm>
            </p:grpSpPr>
            <p:sp>
              <p:nvSpPr>
                <p:cNvPr id="147" name="文本框 50"/>
                <p:cNvSpPr txBox="1"/>
                <p:nvPr/>
              </p:nvSpPr>
              <p:spPr>
                <a:xfrm>
                  <a:off x="7135836" y="2179991"/>
                  <a:ext cx="1198099" cy="721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800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05</a:t>
                  </a:r>
                  <a:endParaRPr lang="zh-CN" altLang="en-US" sz="4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148" name="文本框 51"/>
                <p:cNvSpPr txBox="1"/>
                <p:nvPr/>
              </p:nvSpPr>
              <p:spPr>
                <a:xfrm>
                  <a:off x="8050780" y="2181184"/>
                  <a:ext cx="2305383" cy="34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帮助解决</a:t>
                  </a:r>
                  <a:r>
                    <a:rPr lang="zh-CN" altLang="en-US" sz="2000" b="1" dirty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团队问题</a:t>
                  </a:r>
                </a:p>
              </p:txBody>
            </p:sp>
            <p:sp>
              <p:nvSpPr>
                <p:cNvPr id="149" name="文本框 52"/>
                <p:cNvSpPr txBox="1"/>
                <p:nvPr/>
              </p:nvSpPr>
              <p:spPr>
                <a:xfrm flipH="1">
                  <a:off x="8050781" y="2492596"/>
                  <a:ext cx="2185182" cy="507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dirty="0" smtClean="0">
                      <a:solidFill>
                        <a:srgbClr val="D5D5D5"/>
                      </a:solidFill>
                    </a:rPr>
                    <a:t>学生普遍缺乏团队协作意识，教师应予以合理引导</a:t>
                  </a:r>
                  <a:endParaRPr lang="en-US" altLang="zh-CN" sz="1600" dirty="0" smtClean="0">
                    <a:solidFill>
                      <a:srgbClr val="D5D5D5"/>
                    </a:solidFill>
                  </a:endParaRPr>
                </a:p>
              </p:txBody>
            </p:sp>
          </p:grpSp>
          <p:sp>
            <p:nvSpPr>
              <p:cNvPr id="138" name="矩形 137"/>
              <p:cNvSpPr/>
              <p:nvPr/>
            </p:nvSpPr>
            <p:spPr>
              <a:xfrm>
                <a:off x="6893169" y="5092332"/>
                <a:ext cx="3305908" cy="99880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6" name="组合 135"/>
              <p:cNvGrpSpPr/>
              <p:nvPr/>
            </p:nvGrpSpPr>
            <p:grpSpPr>
              <a:xfrm>
                <a:off x="7077222" y="3206932"/>
                <a:ext cx="3102469" cy="2811346"/>
                <a:chOff x="7142870" y="3204236"/>
                <a:chExt cx="3102469" cy="2811346"/>
              </a:xfrm>
            </p:grpSpPr>
            <p:sp>
              <p:nvSpPr>
                <p:cNvPr id="143" name="文本框 53"/>
                <p:cNvSpPr txBox="1"/>
                <p:nvPr/>
              </p:nvSpPr>
              <p:spPr>
                <a:xfrm>
                  <a:off x="7142870" y="3204236"/>
                  <a:ext cx="1198099" cy="72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800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06</a:t>
                  </a:r>
                  <a:endParaRPr lang="zh-CN" altLang="en-US" sz="4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144" name="文本框 54"/>
                <p:cNvSpPr txBox="1"/>
                <p:nvPr/>
              </p:nvSpPr>
              <p:spPr>
                <a:xfrm>
                  <a:off x="8060157" y="4174157"/>
                  <a:ext cx="2072640" cy="34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寻求专业化支持</a:t>
                  </a:r>
                </a:p>
              </p:txBody>
            </p:sp>
            <p:sp>
              <p:nvSpPr>
                <p:cNvPr id="145" name="文本框 55"/>
                <p:cNvSpPr txBox="1"/>
                <p:nvPr/>
              </p:nvSpPr>
              <p:spPr>
                <a:xfrm flipH="1">
                  <a:off x="8060157" y="4485568"/>
                  <a:ext cx="2185182" cy="507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dirty="0" smtClean="0">
                      <a:solidFill>
                        <a:srgbClr val="D5D5D5"/>
                      </a:solidFill>
                    </a:rPr>
                    <a:t>利用互联网等信息渠道，面向社会寻求帮助和支持</a:t>
                  </a:r>
                  <a:endParaRPr lang="zh-CN" altLang="en-US" sz="1600" dirty="0">
                    <a:solidFill>
                      <a:srgbClr val="D5D5D5"/>
                    </a:solidFill>
                  </a:endParaRPr>
                </a:p>
              </p:txBody>
            </p:sp>
            <p:sp>
              <p:nvSpPr>
                <p:cNvPr id="146" name="文本框 53"/>
                <p:cNvSpPr txBox="1"/>
                <p:nvPr/>
              </p:nvSpPr>
              <p:spPr>
                <a:xfrm>
                  <a:off x="7142870" y="5201676"/>
                  <a:ext cx="1198099" cy="72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800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08</a:t>
                  </a:r>
                  <a:endParaRPr lang="zh-CN" altLang="en-US" sz="4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154" name="文本框 54"/>
                <p:cNvSpPr txBox="1"/>
                <p:nvPr/>
              </p:nvSpPr>
              <p:spPr>
                <a:xfrm>
                  <a:off x="8031991" y="5196621"/>
                  <a:ext cx="2072640" cy="34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 smtClean="0">
                      <a:solidFill>
                        <a:srgbClr val="D5D5D5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</a:rPr>
                    <a:t>公扶计划</a:t>
                  </a:r>
                  <a:endParaRPr lang="zh-CN" altLang="en-US" sz="2000" b="1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endParaRPr>
                </a:p>
              </p:txBody>
            </p:sp>
            <p:sp>
              <p:nvSpPr>
                <p:cNvPr id="155" name="文本框 55"/>
                <p:cNvSpPr txBox="1"/>
                <p:nvPr/>
              </p:nvSpPr>
              <p:spPr>
                <a:xfrm flipH="1">
                  <a:off x="8031991" y="5508032"/>
                  <a:ext cx="2185182" cy="507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dirty="0" smtClean="0">
                      <a:solidFill>
                        <a:srgbClr val="D5D5D5"/>
                      </a:solidFill>
                    </a:rPr>
                    <a:t>大学生教练帮助中学生项目和团队</a:t>
                  </a:r>
                  <a:endParaRPr lang="zh-CN" altLang="en-US" sz="1600" dirty="0">
                    <a:solidFill>
                      <a:srgbClr val="D5D5D5"/>
                    </a:solidFill>
                  </a:endParaRPr>
                </a:p>
              </p:txBody>
            </p:sp>
          </p:grpSp>
          <p:sp>
            <p:nvSpPr>
              <p:cNvPr id="140" name="文本框 56"/>
              <p:cNvSpPr txBox="1"/>
              <p:nvPr/>
            </p:nvSpPr>
            <p:spPr>
              <a:xfrm>
                <a:off x="7077222" y="4134132"/>
                <a:ext cx="1198099" cy="72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07</a:t>
                </a:r>
                <a:endParaRPr lang="zh-CN" altLang="en-US" sz="48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39" name="等腰三角形 138"/>
              <p:cNvSpPr/>
              <p:nvPr/>
            </p:nvSpPr>
            <p:spPr>
              <a:xfrm rot="10800000">
                <a:off x="7340990" y="5070729"/>
                <a:ext cx="393895" cy="267286"/>
              </a:xfrm>
              <a:prstGeom prst="triangle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7" name="组合 126"/>
            <p:cNvGrpSpPr/>
            <p:nvPr/>
          </p:nvGrpSpPr>
          <p:grpSpPr>
            <a:xfrm>
              <a:off x="7088943" y="1815262"/>
              <a:ext cx="3303565" cy="485335"/>
              <a:chOff x="7088943" y="1815262"/>
              <a:chExt cx="3303565" cy="485335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7088943" y="1815262"/>
                <a:ext cx="3303565" cy="485335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文本框 64"/>
              <p:cNvSpPr txBox="1"/>
              <p:nvPr/>
            </p:nvSpPr>
            <p:spPr>
              <a:xfrm>
                <a:off x="8073290" y="1859050"/>
                <a:ext cx="2055056" cy="400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我们的建议</a:t>
                </a:r>
                <a:endParaRPr lang="zh-CN" altLang="en-US" sz="24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</p:grpSp>
      <p:sp>
        <p:nvSpPr>
          <p:cNvPr id="150" name="文本框 57"/>
          <p:cNvSpPr txBox="1"/>
          <p:nvPr/>
        </p:nvSpPr>
        <p:spPr>
          <a:xfrm>
            <a:off x="7778810" y="3085749"/>
            <a:ext cx="2696017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增进学生交流</a:t>
            </a:r>
          </a:p>
        </p:txBody>
      </p:sp>
      <p:sp>
        <p:nvSpPr>
          <p:cNvPr id="151" name="文本框 58"/>
          <p:cNvSpPr txBox="1"/>
          <p:nvPr/>
        </p:nvSpPr>
        <p:spPr>
          <a:xfrm flipH="1">
            <a:off x="7778810" y="3428777"/>
            <a:ext cx="257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D5D5D5"/>
                </a:solidFill>
              </a:rPr>
              <a:t>同一区域内学校间的项目和经验交流，提供建议</a:t>
            </a:r>
            <a:endParaRPr lang="zh-CN" altLang="en-US" sz="1600" dirty="0">
              <a:solidFill>
                <a:srgbClr val="D5D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4C4C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rgbClr val="D14C4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rgbClr val="D14C4C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09474" y="3428999"/>
            <a:ext cx="5390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预祝大家春节快乐！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6"/>
          <p:cNvSpPr txBox="1"/>
          <p:nvPr/>
        </p:nvSpPr>
        <p:spPr>
          <a:xfrm>
            <a:off x="5457273" y="2418057"/>
            <a:ext cx="1405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20884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223228" y="2802987"/>
            <a:ext cx="6822335" cy="1252026"/>
            <a:chOff x="3404381" y="2686929"/>
            <a:chExt cx="6822335" cy="1252026"/>
          </a:xfrm>
        </p:grpSpPr>
        <p:sp>
          <p:nvSpPr>
            <p:cNvPr id="2" name="矩形 1"/>
            <p:cNvSpPr/>
            <p:nvPr/>
          </p:nvSpPr>
          <p:spPr>
            <a:xfrm>
              <a:off x="3404381" y="2686929"/>
              <a:ext cx="872197" cy="1252026"/>
            </a:xfrm>
            <a:custGeom>
              <a:avLst/>
              <a:gdLst>
                <a:gd name="connsiteX0" fmla="*/ 0 w 872197"/>
                <a:gd name="connsiteY0" fmla="*/ 0 h 872197"/>
                <a:gd name="connsiteX1" fmla="*/ 872197 w 872197"/>
                <a:gd name="connsiteY1" fmla="*/ 0 h 872197"/>
                <a:gd name="connsiteX2" fmla="*/ 872197 w 872197"/>
                <a:gd name="connsiteY2" fmla="*/ 872197 h 872197"/>
                <a:gd name="connsiteX3" fmla="*/ 0 w 872197"/>
                <a:gd name="connsiteY3" fmla="*/ 872197 h 872197"/>
                <a:gd name="connsiteX4" fmla="*/ 0 w 872197"/>
                <a:gd name="connsiteY4" fmla="*/ 0 h 872197"/>
                <a:gd name="connsiteX0" fmla="*/ 0 w 872197"/>
                <a:gd name="connsiteY0" fmla="*/ 0 h 1026942"/>
                <a:gd name="connsiteX1" fmla="*/ 872197 w 872197"/>
                <a:gd name="connsiteY1" fmla="*/ 154745 h 1026942"/>
                <a:gd name="connsiteX2" fmla="*/ 872197 w 872197"/>
                <a:gd name="connsiteY2" fmla="*/ 1026942 h 1026942"/>
                <a:gd name="connsiteX3" fmla="*/ 0 w 872197"/>
                <a:gd name="connsiteY3" fmla="*/ 1026942 h 1026942"/>
                <a:gd name="connsiteX4" fmla="*/ 0 w 872197"/>
                <a:gd name="connsiteY4" fmla="*/ 0 h 1026942"/>
                <a:gd name="connsiteX0" fmla="*/ 0 w 872197"/>
                <a:gd name="connsiteY0" fmla="*/ 0 h 1153552"/>
                <a:gd name="connsiteX1" fmla="*/ 872197 w 872197"/>
                <a:gd name="connsiteY1" fmla="*/ 154745 h 1153552"/>
                <a:gd name="connsiteX2" fmla="*/ 872197 w 872197"/>
                <a:gd name="connsiteY2" fmla="*/ 1026942 h 1153552"/>
                <a:gd name="connsiteX3" fmla="*/ 0 w 872197"/>
                <a:gd name="connsiteY3" fmla="*/ 1153552 h 1153552"/>
                <a:gd name="connsiteX4" fmla="*/ 0 w 872197"/>
                <a:gd name="connsiteY4" fmla="*/ 0 h 1153552"/>
                <a:gd name="connsiteX0" fmla="*/ 0 w 872197"/>
                <a:gd name="connsiteY0" fmla="*/ 0 h 1252026"/>
                <a:gd name="connsiteX1" fmla="*/ 872197 w 872197"/>
                <a:gd name="connsiteY1" fmla="*/ 154745 h 1252026"/>
                <a:gd name="connsiteX2" fmla="*/ 872197 w 872197"/>
                <a:gd name="connsiteY2" fmla="*/ 1026942 h 1252026"/>
                <a:gd name="connsiteX3" fmla="*/ 14067 w 872197"/>
                <a:gd name="connsiteY3" fmla="*/ 1252026 h 1252026"/>
                <a:gd name="connsiteX4" fmla="*/ 0 w 872197"/>
                <a:gd name="connsiteY4" fmla="*/ 0 h 125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197" h="1252026">
                  <a:moveTo>
                    <a:pt x="0" y="0"/>
                  </a:moveTo>
                  <a:lnTo>
                    <a:pt x="872197" y="154745"/>
                  </a:lnTo>
                  <a:lnTo>
                    <a:pt x="872197" y="1026942"/>
                  </a:lnTo>
                  <a:lnTo>
                    <a:pt x="14067" y="125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643531" y="2989776"/>
              <a:ext cx="393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D14C4C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</a:t>
              </a:r>
              <a:endParaRPr lang="zh-CN" altLang="en-US" sz="3600" dirty="0">
                <a:solidFill>
                  <a:srgbClr val="D14C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41842" y="2978547"/>
              <a:ext cx="5584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我的课程与参赛经历</a:t>
              </a:r>
              <a:endParaRPr lang="zh-CN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722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304796" y="571244"/>
            <a:ext cx="11437033" cy="5697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821386" y="1081870"/>
            <a:ext cx="1624820" cy="15087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4412651" y="2627142"/>
            <a:ext cx="1758461" cy="3154680"/>
            <a:chOff x="984738" y="2556803"/>
            <a:chExt cx="1758461" cy="3154680"/>
          </a:xfrm>
        </p:grpSpPr>
        <p:grpSp>
          <p:nvGrpSpPr>
            <p:cNvPr id="22" name="组合 21"/>
            <p:cNvGrpSpPr/>
            <p:nvPr/>
          </p:nvGrpSpPr>
          <p:grpSpPr>
            <a:xfrm>
              <a:off x="984738" y="2556803"/>
              <a:ext cx="1624820" cy="3154680"/>
              <a:chOff x="2855742" y="3429000"/>
              <a:chExt cx="1434905" cy="2823771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2855742" y="3429000"/>
                <a:ext cx="1434905" cy="2823771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3210450" y="3998315"/>
                <a:ext cx="820175" cy="41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D5D5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中学</a:t>
                </a:r>
                <a:endParaRPr lang="zh-CN" altLang="en-US" sz="2400" b="1" dirty="0">
                  <a:solidFill>
                    <a:srgbClr val="D5D5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332981" y="4754880"/>
              <a:ext cx="1410218" cy="337625"/>
              <a:chOff x="3203984" y="5627077"/>
              <a:chExt cx="1410218" cy="337625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203984" y="5627077"/>
                <a:ext cx="960053" cy="3376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257396" y="5637390"/>
                <a:ext cx="1356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D14C4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01</a:t>
                </a:r>
                <a:endParaRPr lang="zh-CN" altLang="en-US" sz="1400" b="1" dirty="0">
                  <a:solidFill>
                    <a:srgbClr val="D1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6120869" y="1081870"/>
            <a:ext cx="1733026" cy="3154680"/>
            <a:chOff x="2679893" y="1011531"/>
            <a:chExt cx="1733026" cy="3154680"/>
          </a:xfrm>
        </p:grpSpPr>
        <p:sp>
          <p:nvSpPr>
            <p:cNvPr id="27" name="矩形 26"/>
            <p:cNvSpPr/>
            <p:nvPr/>
          </p:nvSpPr>
          <p:spPr>
            <a:xfrm>
              <a:off x="2679893" y="1011531"/>
              <a:ext cx="1624820" cy="3154680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018950" y="1733727"/>
              <a:ext cx="9275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D5D5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大学</a:t>
              </a:r>
              <a:endParaRPr lang="zh-CN" altLang="en-US" sz="2400" b="1" dirty="0">
                <a:solidFill>
                  <a:srgbClr val="D5D5D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002701" y="3316874"/>
              <a:ext cx="1410218" cy="337625"/>
              <a:chOff x="3293435" y="5627077"/>
              <a:chExt cx="1410218" cy="337625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293435" y="5627077"/>
                <a:ext cx="960053" cy="3376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346847" y="5647329"/>
                <a:ext cx="1356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D14C4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02</a:t>
                </a:r>
                <a:endParaRPr lang="zh-CN" altLang="en-US" sz="1400" b="1" dirty="0">
                  <a:solidFill>
                    <a:srgbClr val="D1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7821381" y="2634762"/>
            <a:ext cx="2100800" cy="3147060"/>
            <a:chOff x="4328153" y="2564423"/>
            <a:chExt cx="2100800" cy="3147060"/>
          </a:xfrm>
        </p:grpSpPr>
        <p:grpSp>
          <p:nvGrpSpPr>
            <p:cNvPr id="24" name="组合 23"/>
            <p:cNvGrpSpPr/>
            <p:nvPr/>
          </p:nvGrpSpPr>
          <p:grpSpPr>
            <a:xfrm>
              <a:off x="4328153" y="2564423"/>
              <a:ext cx="2100800" cy="3147060"/>
              <a:chOff x="6199162" y="3429000"/>
              <a:chExt cx="1855252" cy="2816950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6199162" y="3429000"/>
                <a:ext cx="1434905" cy="2816950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295952" y="3873415"/>
                <a:ext cx="1758462" cy="413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D5D5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青年力量</a:t>
                </a:r>
                <a:endParaRPr lang="zh-CN" altLang="en-US" sz="2400" b="1" dirty="0">
                  <a:solidFill>
                    <a:srgbClr val="D5D5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653954" y="4725987"/>
              <a:ext cx="1449974" cy="347907"/>
              <a:chOff x="3243740" y="5627077"/>
              <a:chExt cx="1449974" cy="347907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243740" y="5627077"/>
                <a:ext cx="960053" cy="3376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3336908" y="5667207"/>
                <a:ext cx="1356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D14C4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03</a:t>
                </a:r>
                <a:endParaRPr lang="zh-CN" altLang="en-US" sz="1400" b="1" dirty="0">
                  <a:solidFill>
                    <a:srgbClr val="D1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9516541" y="1081870"/>
            <a:ext cx="2225288" cy="3154680"/>
            <a:chOff x="6023313" y="1011531"/>
            <a:chExt cx="2225288" cy="3154680"/>
          </a:xfrm>
        </p:grpSpPr>
        <p:sp>
          <p:nvSpPr>
            <p:cNvPr id="28" name="矩形 27"/>
            <p:cNvSpPr/>
            <p:nvPr/>
          </p:nvSpPr>
          <p:spPr>
            <a:xfrm>
              <a:off x="6023313" y="1011531"/>
              <a:ext cx="1624820" cy="3154680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257400" y="1719775"/>
              <a:ext cx="1991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D5D5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爱搜派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326396" y="3316874"/>
              <a:ext cx="1430096" cy="337625"/>
              <a:chOff x="3243740" y="5627077"/>
              <a:chExt cx="1430096" cy="337625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3243740" y="5627077"/>
                <a:ext cx="960053" cy="3376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317030" y="5647329"/>
                <a:ext cx="1356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D14C4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Part 04</a:t>
                </a:r>
                <a:endParaRPr lang="zh-CN" altLang="en-US" sz="1400" b="1" dirty="0">
                  <a:solidFill>
                    <a:srgbClr val="D1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976486" y="1034294"/>
            <a:ext cx="3089960" cy="4726463"/>
            <a:chOff x="8197255" y="961207"/>
            <a:chExt cx="3089960" cy="4726463"/>
          </a:xfrm>
        </p:grpSpPr>
        <p:sp>
          <p:nvSpPr>
            <p:cNvPr id="46" name="矩形 45"/>
            <p:cNvSpPr/>
            <p:nvPr/>
          </p:nvSpPr>
          <p:spPr>
            <a:xfrm>
              <a:off x="8197256" y="961207"/>
              <a:ext cx="3089959" cy="4699952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8197255" y="3696703"/>
              <a:ext cx="3089959" cy="19909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248601" y="1090502"/>
              <a:ext cx="21382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About me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922910" y="1730979"/>
              <a:ext cx="1638648" cy="1638648"/>
            </a:xfrm>
            <a:custGeom>
              <a:avLst/>
              <a:gdLst>
                <a:gd name="connsiteX0" fmla="*/ 1093210 w 2186420"/>
                <a:gd name="connsiteY0" fmla="*/ 0 h 2186420"/>
                <a:gd name="connsiteX1" fmla="*/ 2186420 w 2186420"/>
                <a:gd name="connsiteY1" fmla="*/ 1093210 h 2186420"/>
                <a:gd name="connsiteX2" fmla="*/ 1093210 w 2186420"/>
                <a:gd name="connsiteY2" fmla="*/ 2186420 h 2186420"/>
                <a:gd name="connsiteX3" fmla="*/ 0 w 2186420"/>
                <a:gd name="connsiteY3" fmla="*/ 1093210 h 2186420"/>
                <a:gd name="connsiteX4" fmla="*/ 1093210 w 2186420"/>
                <a:gd name="connsiteY4" fmla="*/ 0 h 2186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6420" h="2186420">
                  <a:moveTo>
                    <a:pt x="1093210" y="0"/>
                  </a:moveTo>
                  <a:cubicBezTo>
                    <a:pt x="1696973" y="0"/>
                    <a:pt x="2186420" y="489447"/>
                    <a:pt x="2186420" y="1093210"/>
                  </a:cubicBezTo>
                  <a:cubicBezTo>
                    <a:pt x="2186420" y="1696973"/>
                    <a:pt x="1696973" y="2186420"/>
                    <a:pt x="1093210" y="2186420"/>
                  </a:cubicBezTo>
                  <a:cubicBezTo>
                    <a:pt x="489447" y="2186420"/>
                    <a:pt x="0" y="1696973"/>
                    <a:pt x="0" y="1093210"/>
                  </a:cubicBezTo>
                  <a:cubicBezTo>
                    <a:pt x="0" y="489447"/>
                    <a:pt x="489447" y="0"/>
                    <a:pt x="1093210" y="0"/>
                  </a:cubicBezTo>
                  <a:close/>
                </a:path>
              </a:pathLst>
            </a:custGeom>
          </p:spPr>
        </p:pic>
        <p:sp>
          <p:nvSpPr>
            <p:cNvPr id="52" name="矩形 51"/>
            <p:cNvSpPr/>
            <p:nvPr/>
          </p:nvSpPr>
          <p:spPr>
            <a:xfrm>
              <a:off x="8644954" y="4039186"/>
              <a:ext cx="2194560" cy="327074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8644954" y="4556174"/>
              <a:ext cx="2194560" cy="327074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8644954" y="5104672"/>
              <a:ext cx="2194560" cy="327074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958436" y="4028518"/>
              <a:ext cx="2025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your text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922910" y="4538330"/>
              <a:ext cx="2025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your text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922910" y="5140215"/>
              <a:ext cx="2025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your text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76485" y="1034294"/>
            <a:ext cx="3089960" cy="4726463"/>
            <a:chOff x="8197255" y="961207"/>
            <a:chExt cx="3089960" cy="4726463"/>
          </a:xfrm>
        </p:grpSpPr>
        <p:sp>
          <p:nvSpPr>
            <p:cNvPr id="61" name="矩形 60"/>
            <p:cNvSpPr/>
            <p:nvPr/>
          </p:nvSpPr>
          <p:spPr>
            <a:xfrm>
              <a:off x="8197256" y="961207"/>
              <a:ext cx="3089959" cy="4699952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8197255" y="3696703"/>
              <a:ext cx="3089959" cy="19909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7"/>
            <p:cNvSpPr txBox="1"/>
            <p:nvPr/>
          </p:nvSpPr>
          <p:spPr>
            <a:xfrm>
              <a:off x="8248601" y="1090502"/>
              <a:ext cx="21382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关于我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644954" y="3931610"/>
              <a:ext cx="2194560" cy="327074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8644954" y="4341022"/>
              <a:ext cx="2194560" cy="327074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8644954" y="5158460"/>
              <a:ext cx="2194560" cy="327074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12"/>
            <p:cNvSpPr txBox="1"/>
            <p:nvPr/>
          </p:nvSpPr>
          <p:spPr>
            <a:xfrm>
              <a:off x="9382648" y="3920942"/>
              <a:ext cx="9773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刘明毅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13"/>
            <p:cNvSpPr txBox="1"/>
            <p:nvPr/>
          </p:nvSpPr>
          <p:spPr>
            <a:xfrm>
              <a:off x="8976698" y="4323178"/>
              <a:ext cx="2025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北师大实验中学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文本框 14"/>
            <p:cNvSpPr txBox="1"/>
            <p:nvPr/>
          </p:nvSpPr>
          <p:spPr>
            <a:xfrm>
              <a:off x="8909463" y="5153662"/>
              <a:ext cx="2025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青年力量副执行长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4" name="图片 7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117" y="1687674"/>
            <a:ext cx="1690692" cy="1696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5" name="矩形 74"/>
          <p:cNvSpPr/>
          <p:nvPr/>
        </p:nvSpPr>
        <p:spPr>
          <a:xfrm>
            <a:off x="1424986" y="4821750"/>
            <a:ext cx="2194560" cy="327074"/>
          </a:xfrm>
          <a:prstGeom prst="rect">
            <a:avLst/>
          </a:prstGeom>
          <a:solidFill>
            <a:srgbClr val="D1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13"/>
          <p:cNvSpPr txBox="1"/>
          <p:nvPr/>
        </p:nvSpPr>
        <p:spPr>
          <a:xfrm>
            <a:off x="1891200" y="4803906"/>
            <a:ext cx="2025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北京理工大学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1392" y="1081870"/>
            <a:ext cx="1624814" cy="1508760"/>
          </a:xfrm>
          <a:prstGeom prst="rect">
            <a:avLst/>
          </a:prstGeom>
        </p:spPr>
      </p:pic>
      <p:pic>
        <p:nvPicPr>
          <p:cNvPr id="1026" name="Picture 2" descr="C:\Users\lenovo\Desktop\db4a9ae85c7ed06bd7358fd43992a50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316" y="1050337"/>
            <a:ext cx="1537229" cy="15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2de6cf6bab3096c88791be390f8dfe73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385" y="4223160"/>
            <a:ext cx="2227144" cy="16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university study\工作\爱搜派\logo头像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2166" y="4298422"/>
            <a:ext cx="1480996" cy="148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9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735015" y="2566244"/>
            <a:ext cx="7427742" cy="225084"/>
            <a:chOff x="1828800" y="3392487"/>
            <a:chExt cx="7427742" cy="225084"/>
          </a:xfrm>
        </p:grpSpPr>
        <p:grpSp>
          <p:nvGrpSpPr>
            <p:cNvPr id="34" name="组合 33"/>
            <p:cNvGrpSpPr/>
            <p:nvPr/>
          </p:nvGrpSpPr>
          <p:grpSpPr>
            <a:xfrm>
              <a:off x="5627078" y="3392487"/>
              <a:ext cx="3629464" cy="225084"/>
              <a:chOff x="5627078" y="3392487"/>
              <a:chExt cx="3629464" cy="225084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5627078" y="3505030"/>
                <a:ext cx="158964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椭圆 30"/>
              <p:cNvSpPr/>
              <p:nvPr/>
            </p:nvSpPr>
            <p:spPr>
              <a:xfrm>
                <a:off x="7216727" y="3392488"/>
                <a:ext cx="225083" cy="22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2" name="直接连接符 31"/>
              <p:cNvCxnSpPr>
                <a:stCxn id="31" idx="6"/>
              </p:cNvCxnSpPr>
              <p:nvPr/>
            </p:nvCxnSpPr>
            <p:spPr>
              <a:xfrm>
                <a:off x="7441810" y="3505030"/>
                <a:ext cx="158964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椭圆 32"/>
              <p:cNvSpPr/>
              <p:nvPr/>
            </p:nvSpPr>
            <p:spPr>
              <a:xfrm>
                <a:off x="9031459" y="3392487"/>
                <a:ext cx="225083" cy="22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828800" y="3392487"/>
              <a:ext cx="3854547" cy="225084"/>
              <a:chOff x="1828800" y="3392487"/>
              <a:chExt cx="3854547" cy="22508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1828800" y="3392488"/>
                <a:ext cx="225083" cy="225083"/>
              </a:xfrm>
              <a:prstGeom prst="ellipse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连接符 23"/>
              <p:cNvCxnSpPr>
                <a:stCxn id="20" idx="6"/>
              </p:cNvCxnSpPr>
              <p:nvPr/>
            </p:nvCxnSpPr>
            <p:spPr>
              <a:xfrm>
                <a:off x="2053883" y="3505030"/>
                <a:ext cx="1589649" cy="0"/>
              </a:xfrm>
              <a:prstGeom prst="line">
                <a:avLst/>
              </a:prstGeom>
              <a:ln w="38100">
                <a:solidFill>
                  <a:srgbClr val="D14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3643532" y="3392488"/>
                <a:ext cx="225083" cy="225083"/>
              </a:xfrm>
              <a:prstGeom prst="ellipse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" name="直接连接符 26"/>
              <p:cNvCxnSpPr>
                <a:stCxn id="26" idx="6"/>
              </p:cNvCxnSpPr>
              <p:nvPr/>
            </p:nvCxnSpPr>
            <p:spPr>
              <a:xfrm>
                <a:off x="3868615" y="3505030"/>
                <a:ext cx="1589649" cy="0"/>
              </a:xfrm>
              <a:prstGeom prst="line">
                <a:avLst/>
              </a:prstGeom>
              <a:ln w="38100">
                <a:solidFill>
                  <a:srgbClr val="D14C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5458264" y="3392487"/>
                <a:ext cx="225083" cy="225083"/>
              </a:xfrm>
              <a:prstGeom prst="ellipse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796347" y="2881291"/>
            <a:ext cx="1955409" cy="577775"/>
            <a:chOff x="1443461" y="3201097"/>
            <a:chExt cx="1955409" cy="577775"/>
          </a:xfrm>
        </p:grpSpPr>
        <p:sp>
          <p:nvSpPr>
            <p:cNvPr id="57" name="矩形 56"/>
            <p:cNvSpPr/>
            <p:nvPr/>
          </p:nvSpPr>
          <p:spPr>
            <a:xfrm>
              <a:off x="1443461" y="3334741"/>
              <a:ext cx="1955409" cy="421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/>
            <p:cNvSpPr/>
            <p:nvPr/>
          </p:nvSpPr>
          <p:spPr>
            <a:xfrm>
              <a:off x="2293381" y="3201097"/>
              <a:ext cx="368106" cy="28758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776078" y="3409540"/>
              <a:ext cx="1356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课怎么上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96346" y="3436165"/>
            <a:ext cx="1955410" cy="2657170"/>
            <a:chOff x="1443460" y="3755971"/>
            <a:chExt cx="1955410" cy="2657170"/>
          </a:xfrm>
        </p:grpSpPr>
        <p:sp>
          <p:nvSpPr>
            <p:cNvPr id="56" name="矩形 55"/>
            <p:cNvSpPr/>
            <p:nvPr/>
          </p:nvSpPr>
          <p:spPr>
            <a:xfrm>
              <a:off x="1443461" y="3755971"/>
              <a:ext cx="1955409" cy="2398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3460" y="4831722"/>
              <a:ext cx="1955409" cy="1581419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557004" y="3933734"/>
              <a:ext cx="1356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D1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OR TEXT</a:t>
              </a:r>
              <a:endParaRPr lang="zh-CN" altLang="en-US" sz="1100" b="1" dirty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30849" y="4382728"/>
              <a:ext cx="1356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D1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OR TEXT</a:t>
              </a:r>
              <a:endParaRPr lang="zh-CN" altLang="en-US" sz="1100" b="1" dirty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574850" y="4926346"/>
              <a:ext cx="1356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OR TEXT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548695" y="5375340"/>
              <a:ext cx="1356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OR TEXT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502897" y="1873282"/>
            <a:ext cx="689317" cy="474852"/>
            <a:chOff x="2150011" y="2193088"/>
            <a:chExt cx="689317" cy="474852"/>
          </a:xfrm>
        </p:grpSpPr>
        <p:grpSp>
          <p:nvGrpSpPr>
            <p:cNvPr id="36" name="组合 35"/>
            <p:cNvGrpSpPr/>
            <p:nvPr/>
          </p:nvGrpSpPr>
          <p:grpSpPr>
            <a:xfrm>
              <a:off x="2150011" y="2210740"/>
              <a:ext cx="689317" cy="457200"/>
              <a:chOff x="5275385" y="1983544"/>
              <a:chExt cx="689317" cy="45720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275385" y="1983544"/>
                <a:ext cx="689317" cy="323557"/>
              </a:xfrm>
              <a:prstGeom prst="rect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10800000">
                <a:off x="5423095" y="2173458"/>
                <a:ext cx="393895" cy="267286"/>
              </a:xfrm>
              <a:prstGeom prst="triangle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2318825" y="2193088"/>
              <a:ext cx="225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104227" y="1970093"/>
            <a:ext cx="689317" cy="474852"/>
            <a:chOff x="2150011" y="2193088"/>
            <a:chExt cx="689317" cy="474852"/>
          </a:xfrm>
        </p:grpSpPr>
        <p:grpSp>
          <p:nvGrpSpPr>
            <p:cNvPr id="68" name="组合 67"/>
            <p:cNvGrpSpPr/>
            <p:nvPr/>
          </p:nvGrpSpPr>
          <p:grpSpPr>
            <a:xfrm>
              <a:off x="2150011" y="2210740"/>
              <a:ext cx="689317" cy="457200"/>
              <a:chOff x="5275385" y="1983544"/>
              <a:chExt cx="689317" cy="457200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5275385" y="1983544"/>
                <a:ext cx="689317" cy="323557"/>
              </a:xfrm>
              <a:prstGeom prst="rect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等腰三角形 70"/>
              <p:cNvSpPr/>
              <p:nvPr/>
            </p:nvSpPr>
            <p:spPr>
              <a:xfrm rot="10800000">
                <a:off x="5423095" y="2173458"/>
                <a:ext cx="393895" cy="267286"/>
              </a:xfrm>
              <a:prstGeom prst="triangle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2318825" y="2193088"/>
              <a:ext cx="225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703213" y="1986524"/>
            <a:ext cx="689317" cy="474852"/>
            <a:chOff x="2150011" y="2193088"/>
            <a:chExt cx="689317" cy="474852"/>
          </a:xfrm>
        </p:grpSpPr>
        <p:grpSp>
          <p:nvGrpSpPr>
            <p:cNvPr id="73" name="组合 72"/>
            <p:cNvGrpSpPr/>
            <p:nvPr/>
          </p:nvGrpSpPr>
          <p:grpSpPr>
            <a:xfrm>
              <a:off x="2150011" y="2210740"/>
              <a:ext cx="689317" cy="457200"/>
              <a:chOff x="5275385" y="1983544"/>
              <a:chExt cx="689317" cy="457200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5275385" y="1983544"/>
                <a:ext cx="689317" cy="323557"/>
              </a:xfrm>
              <a:prstGeom prst="rect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等腰三角形 75"/>
              <p:cNvSpPr/>
              <p:nvPr/>
            </p:nvSpPr>
            <p:spPr>
              <a:xfrm rot="10800000">
                <a:off x="5423095" y="2173458"/>
                <a:ext cx="393895" cy="267286"/>
              </a:xfrm>
              <a:prstGeom prst="triangle">
                <a:avLst/>
              </a:prstGeom>
              <a:solidFill>
                <a:srgbClr val="2C2C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2318825" y="2193088"/>
              <a:ext cx="225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486146" y="2903869"/>
            <a:ext cx="4157280" cy="2080012"/>
            <a:chOff x="4486146" y="2903869"/>
            <a:chExt cx="4157280" cy="2080012"/>
          </a:xfrm>
        </p:grpSpPr>
        <p:grpSp>
          <p:nvGrpSpPr>
            <p:cNvPr id="55" name="组合 54"/>
            <p:cNvGrpSpPr/>
            <p:nvPr/>
          </p:nvGrpSpPr>
          <p:grpSpPr>
            <a:xfrm>
              <a:off x="4486146" y="2903869"/>
              <a:ext cx="3689799" cy="2080012"/>
              <a:chOff x="5133260" y="3223675"/>
              <a:chExt cx="3689799" cy="2080012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5133260" y="3223675"/>
                <a:ext cx="1955409" cy="2080012"/>
                <a:chOff x="1644748" y="3546431"/>
                <a:chExt cx="1955409" cy="2080012"/>
              </a:xfrm>
            </p:grpSpPr>
            <p:grpSp>
              <p:nvGrpSpPr>
                <p:cNvPr id="48" name="组合 47"/>
                <p:cNvGrpSpPr/>
                <p:nvPr/>
              </p:nvGrpSpPr>
              <p:grpSpPr>
                <a:xfrm>
                  <a:off x="1644748" y="3680075"/>
                  <a:ext cx="1955409" cy="1946368"/>
                  <a:chOff x="1713911" y="3595900"/>
                  <a:chExt cx="1955409" cy="1946368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1713911" y="4017131"/>
                    <a:ext cx="1955409" cy="12830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1713911" y="3595900"/>
                    <a:ext cx="1955409" cy="421231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>
                  <a:xfrm>
                    <a:off x="1713911" y="5283221"/>
                    <a:ext cx="1955409" cy="259047"/>
                  </a:xfrm>
                  <a:prstGeom prst="rect">
                    <a:avLst/>
                  </a:prstGeom>
                  <a:solidFill>
                    <a:srgbClr val="D14C4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49" name="等腰三角形 48"/>
                <p:cNvSpPr/>
                <p:nvPr/>
              </p:nvSpPr>
              <p:spPr>
                <a:xfrm>
                  <a:off x="2494668" y="3546431"/>
                  <a:ext cx="368106" cy="28758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1" name="文本框 50"/>
              <p:cNvSpPr txBox="1"/>
              <p:nvPr/>
            </p:nvSpPr>
            <p:spPr>
              <a:xfrm>
                <a:off x="5465877" y="3432118"/>
                <a:ext cx="1356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</a:rPr>
                  <a:t>我们的项目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5246803" y="3956312"/>
                <a:ext cx="13568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OR TEXT</a:t>
                </a:r>
                <a:endPara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220648" y="4405306"/>
                <a:ext cx="13568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YOUR TITLE OR TEXT</a:t>
                </a:r>
                <a:endPara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8668" y="3773757"/>
                <a:ext cx="1734391" cy="1529930"/>
              </a:xfrm>
              <a:prstGeom prst="rect">
                <a:avLst/>
              </a:prstGeom>
            </p:spPr>
          </p:pic>
        </p:grpSp>
        <p:sp>
          <p:nvSpPr>
            <p:cNvPr id="77" name="矩形 76"/>
            <p:cNvSpPr/>
            <p:nvPr/>
          </p:nvSpPr>
          <p:spPr>
            <a:xfrm>
              <a:off x="8175677" y="3427627"/>
              <a:ext cx="422030" cy="1554776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8597707" y="3427627"/>
              <a:ext cx="45719" cy="15547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9472967" y="2467940"/>
            <a:ext cx="2160297" cy="444131"/>
            <a:chOff x="1238573" y="3334741"/>
            <a:chExt cx="2160297" cy="444131"/>
          </a:xfrm>
        </p:grpSpPr>
        <p:sp>
          <p:nvSpPr>
            <p:cNvPr id="82" name="矩形 81"/>
            <p:cNvSpPr/>
            <p:nvPr/>
          </p:nvSpPr>
          <p:spPr>
            <a:xfrm>
              <a:off x="1443461" y="3334741"/>
              <a:ext cx="1955409" cy="4212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198314" y="3401562"/>
              <a:ext cx="368106" cy="28758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776078" y="3409540"/>
              <a:ext cx="1356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参赛经历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677854" y="2889170"/>
            <a:ext cx="1955410" cy="2657170"/>
            <a:chOff x="1443460" y="3755971"/>
            <a:chExt cx="1955410" cy="2657170"/>
          </a:xfrm>
        </p:grpSpPr>
        <p:sp>
          <p:nvSpPr>
            <p:cNvPr id="86" name="矩形 85"/>
            <p:cNvSpPr/>
            <p:nvPr/>
          </p:nvSpPr>
          <p:spPr>
            <a:xfrm>
              <a:off x="1443461" y="3755971"/>
              <a:ext cx="1955409" cy="2398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1443460" y="4831722"/>
              <a:ext cx="1955409" cy="1581419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557004" y="3933734"/>
              <a:ext cx="1356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D1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OR TEXT</a:t>
              </a:r>
              <a:endParaRPr lang="zh-CN" altLang="en-US" sz="1100" b="1" dirty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530849" y="4382728"/>
              <a:ext cx="1356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rgbClr val="D1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OR TEXT</a:t>
              </a:r>
              <a:endParaRPr lang="zh-CN" altLang="en-US" sz="1100" b="1" dirty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574850" y="4926346"/>
              <a:ext cx="1356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OR TEXT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548695" y="5375340"/>
              <a:ext cx="13568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YOUR TITLE OR TEXT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0" y="-1"/>
            <a:ext cx="12192000" cy="829995"/>
            <a:chOff x="0" y="-1"/>
            <a:chExt cx="12192000" cy="829995"/>
          </a:xfrm>
        </p:grpSpPr>
        <p:grpSp>
          <p:nvGrpSpPr>
            <p:cNvPr id="19" name="组合 18"/>
            <p:cNvGrpSpPr/>
            <p:nvPr/>
          </p:nvGrpSpPr>
          <p:grpSpPr>
            <a:xfrm>
              <a:off x="0" y="-1"/>
              <a:ext cx="12192000" cy="829995"/>
              <a:chOff x="0" y="-1"/>
              <a:chExt cx="12192000" cy="82999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-1"/>
                <a:ext cx="12192000" cy="829995"/>
              </a:xfrm>
              <a:prstGeom prst="rect">
                <a:avLst/>
              </a:prstGeom>
              <a:solidFill>
                <a:srgbClr val="3339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7984031" y="143662"/>
                <a:ext cx="895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收获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658711" y="133542"/>
                <a:ext cx="1427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中学</a:t>
                </a:r>
                <a:endParaRPr lang="zh-CN" altLang="en-US" sz="28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9241654" y="143662"/>
                <a:ext cx="1514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建议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7798191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903380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033173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>
              <a:xfrm>
                <a:off x="6475827" y="712758"/>
                <a:ext cx="1280162" cy="11723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590843" y="168811"/>
                <a:ext cx="492369" cy="492369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208062" y="242551"/>
                <a:ext cx="2055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YOUTH POWER</a:t>
                </a:r>
                <a:endParaRPr lang="zh-CN" altLang="en-US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51" y="140482"/>
              <a:ext cx="549026" cy="5490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5654269" y="5132468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（你参赛时的皂片↑）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8127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7705777" y="1873849"/>
            <a:ext cx="2980007" cy="4162470"/>
          </a:xfrm>
          <a:prstGeom prst="rect">
            <a:avLst/>
          </a:prstGeom>
          <a:solidFill>
            <a:srgbClr val="D1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735182" y="1975948"/>
            <a:ext cx="2980007" cy="4162470"/>
          </a:xfrm>
          <a:prstGeom prst="rect">
            <a:avLst/>
          </a:prstGeom>
          <a:solidFill>
            <a:srgbClr val="D1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2367738" y="1787025"/>
            <a:ext cx="2980007" cy="450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0" y="-1"/>
            <a:ext cx="12192000" cy="829995"/>
            <a:chOff x="0" y="-1"/>
            <a:chExt cx="12192000" cy="829995"/>
          </a:xfrm>
        </p:grpSpPr>
        <p:sp>
          <p:nvSpPr>
            <p:cNvPr id="5" name="矩形 4"/>
            <p:cNvSpPr/>
            <p:nvPr/>
          </p:nvSpPr>
          <p:spPr>
            <a:xfrm>
              <a:off x="0" y="-1"/>
              <a:ext cx="12192000" cy="829995"/>
            </a:xfrm>
            <a:prstGeom prst="rect">
              <a:avLst/>
            </a:prstGeom>
            <a:solidFill>
              <a:srgbClr val="33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807569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MUSIC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75827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COLOR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17945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FEEL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62757" y="143662"/>
              <a:ext cx="1514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DANCE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798191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03380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49215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6475827" y="712758"/>
              <a:ext cx="1280162" cy="117236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90843" y="168811"/>
              <a:ext cx="492369" cy="492369"/>
            </a:xfrm>
            <a:prstGeom prst="ellips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1676" y="239567"/>
              <a:ext cx="1123071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logo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08062" y="242551"/>
              <a:ext cx="2055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PROJECT NAME</a:t>
              </a:r>
              <a:endParaRPr lang="zh-CN" altLang="en-US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087772" y="1634625"/>
            <a:ext cx="2980007" cy="450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36394" y="1318087"/>
            <a:ext cx="2807595" cy="4923276"/>
          </a:xfrm>
          <a:prstGeom prst="rect">
            <a:avLst/>
          </a:prstGeom>
          <a:solidFill>
            <a:srgbClr val="D1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39176" y="1638879"/>
            <a:ext cx="13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PLAN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7308" y="2118849"/>
            <a:ext cx="238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134,800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94884" y="3080782"/>
            <a:ext cx="85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544356" y="3549249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MOUTHS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77308" y="3802140"/>
            <a:ext cx="2047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OR TEXT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95345" y="2621034"/>
            <a:ext cx="2047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OR TEXT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794884" y="4456555"/>
            <a:ext cx="95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77308" y="4821376"/>
            <a:ext cx="2047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OR TEXT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44356" y="5602310"/>
            <a:ext cx="1208465" cy="347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533014" y="5634036"/>
            <a:ext cx="1219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FIRGHTING </a:t>
            </a:r>
            <a:endParaRPr lang="zh-CN" altLang="en-US" sz="1400" b="1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52474" y="1755163"/>
            <a:ext cx="13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PLAN01</a:t>
            </a:r>
            <a:endParaRPr lang="zh-CN" altLang="en-US" b="1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85427" y="2118849"/>
            <a:ext cx="238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114,500</a:t>
            </a:r>
            <a:r>
              <a:rPr lang="en-US" altLang="zh-CN" sz="1600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endParaRPr lang="zh-CN" altLang="en-US" sz="1600" b="1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121040" y="3233726"/>
            <a:ext cx="85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2800" b="1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870512" y="3702193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MOUTHS</a:t>
            </a:r>
            <a:endParaRPr lang="zh-CN" altLang="en-US" sz="1600" b="1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03464" y="3955084"/>
            <a:ext cx="2047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OR TEXT</a:t>
            </a:r>
            <a:endParaRPr lang="zh-CN" altLang="en-US" sz="1100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03464" y="2621034"/>
            <a:ext cx="2047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OR TEXT</a:t>
            </a:r>
            <a:endParaRPr lang="zh-CN" altLang="en-US" sz="1100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103003" y="4456555"/>
            <a:ext cx="95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44%</a:t>
            </a:r>
            <a:endParaRPr lang="zh-CN" altLang="en-US" sz="2000" b="1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85427" y="4821376"/>
            <a:ext cx="2047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OR TEXT</a:t>
            </a:r>
            <a:endParaRPr lang="zh-CN" altLang="en-US" sz="1100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852475" y="5602310"/>
            <a:ext cx="1219807" cy="347729"/>
            <a:chOff x="2852475" y="5602310"/>
            <a:chExt cx="1219807" cy="347729"/>
          </a:xfrm>
        </p:grpSpPr>
        <p:sp>
          <p:nvSpPr>
            <p:cNvPr id="36" name="矩形 35"/>
            <p:cNvSpPr/>
            <p:nvPr/>
          </p:nvSpPr>
          <p:spPr>
            <a:xfrm>
              <a:off x="2852475" y="5602310"/>
              <a:ext cx="1208465" cy="347729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4C4C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852475" y="5622285"/>
              <a:ext cx="1219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FIRGHTING 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061564" y="1771599"/>
            <a:ext cx="13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PLAN01</a:t>
            </a:r>
            <a:endParaRPr lang="zh-CN" altLang="en-US" b="1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694517" y="2135285"/>
            <a:ext cx="238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114,500</a:t>
            </a:r>
            <a:r>
              <a:rPr lang="en-US" altLang="zh-CN" sz="1600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endParaRPr lang="zh-CN" altLang="en-US" sz="1600" b="1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330130" y="3250162"/>
            <a:ext cx="85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2800" b="1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79602" y="3718629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MOUTHS</a:t>
            </a:r>
            <a:endParaRPr lang="zh-CN" altLang="en-US" sz="1600" b="1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712554" y="3971520"/>
            <a:ext cx="2047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OR TEXT</a:t>
            </a:r>
            <a:endParaRPr lang="zh-CN" altLang="en-US" sz="1100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712554" y="2637470"/>
            <a:ext cx="2047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OR TEXT</a:t>
            </a:r>
            <a:endParaRPr lang="zh-CN" altLang="en-US" sz="1100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12093" y="4472991"/>
            <a:ext cx="95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44%</a:t>
            </a:r>
            <a:endParaRPr lang="zh-CN" altLang="en-US" sz="2000" b="1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694517" y="4837812"/>
            <a:ext cx="2047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rgbClr val="D1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OR TEXT</a:t>
            </a:r>
            <a:endParaRPr lang="zh-CN" altLang="en-US" sz="1100" dirty="0">
              <a:solidFill>
                <a:srgbClr val="D1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061565" y="5618746"/>
            <a:ext cx="1219807" cy="347729"/>
            <a:chOff x="2852475" y="5602310"/>
            <a:chExt cx="1219807" cy="347729"/>
          </a:xfrm>
        </p:grpSpPr>
        <p:sp>
          <p:nvSpPr>
            <p:cNvPr id="52" name="矩形 51"/>
            <p:cNvSpPr/>
            <p:nvPr/>
          </p:nvSpPr>
          <p:spPr>
            <a:xfrm>
              <a:off x="2852475" y="5602310"/>
              <a:ext cx="1208465" cy="347729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14C4C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852475" y="5622285"/>
              <a:ext cx="12198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FIRGHTING 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080" y="-18432"/>
            <a:ext cx="12192000" cy="829995"/>
            <a:chOff x="0" y="-1"/>
            <a:chExt cx="12192000" cy="829995"/>
          </a:xfrm>
        </p:grpSpPr>
        <p:grpSp>
          <p:nvGrpSpPr>
            <p:cNvPr id="68" name="组合 67"/>
            <p:cNvGrpSpPr/>
            <p:nvPr/>
          </p:nvGrpSpPr>
          <p:grpSpPr>
            <a:xfrm>
              <a:off x="0" y="-1"/>
              <a:ext cx="12192000" cy="829995"/>
              <a:chOff x="0" y="-1"/>
              <a:chExt cx="12192000" cy="829995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0" y="-1"/>
                <a:ext cx="12192000" cy="829995"/>
              </a:xfrm>
              <a:prstGeom prst="rect">
                <a:avLst/>
              </a:prstGeom>
              <a:solidFill>
                <a:srgbClr val="3339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文本框 2"/>
              <p:cNvSpPr txBox="1"/>
              <p:nvPr/>
            </p:nvSpPr>
            <p:spPr>
              <a:xfrm>
                <a:off x="7984031" y="143662"/>
                <a:ext cx="895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收获</a:t>
                </a:r>
              </a:p>
            </p:txBody>
          </p:sp>
          <p:sp>
            <p:nvSpPr>
              <p:cNvPr id="72" name="文本框 6"/>
              <p:cNvSpPr txBox="1"/>
              <p:nvPr/>
            </p:nvSpPr>
            <p:spPr>
              <a:xfrm>
                <a:off x="6658711" y="133542"/>
                <a:ext cx="1427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中学</a:t>
                </a:r>
                <a:endParaRPr lang="zh-CN" altLang="en-US" sz="28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73" name="文本框 8"/>
              <p:cNvSpPr txBox="1"/>
              <p:nvPr/>
            </p:nvSpPr>
            <p:spPr>
              <a:xfrm>
                <a:off x="9241654" y="143662"/>
                <a:ext cx="1514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建议</a:t>
                </a: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7798191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903380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1033173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矩形 76"/>
              <p:cNvSpPr/>
              <p:nvPr/>
            </p:nvSpPr>
            <p:spPr>
              <a:xfrm>
                <a:off x="6475827" y="712758"/>
                <a:ext cx="1280162" cy="11723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590843" y="168811"/>
                <a:ext cx="492369" cy="492369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文本框 17"/>
              <p:cNvSpPr txBox="1"/>
              <p:nvPr/>
            </p:nvSpPr>
            <p:spPr>
              <a:xfrm>
                <a:off x="1208062" y="242551"/>
                <a:ext cx="2055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YOUTH POWER</a:t>
                </a:r>
                <a:endParaRPr lang="zh-CN" altLang="en-US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51" y="140482"/>
              <a:ext cx="549026" cy="5490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9" name="TextBox 38"/>
          <p:cNvSpPr txBox="1"/>
          <p:nvPr/>
        </p:nvSpPr>
        <p:spPr>
          <a:xfrm>
            <a:off x="578720" y="113342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备用页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429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298042" y="2802987"/>
            <a:ext cx="6790252" cy="1252026"/>
            <a:chOff x="3404381" y="2686929"/>
            <a:chExt cx="6790252" cy="1252026"/>
          </a:xfrm>
        </p:grpSpPr>
        <p:sp>
          <p:nvSpPr>
            <p:cNvPr id="2" name="矩形 1"/>
            <p:cNvSpPr/>
            <p:nvPr/>
          </p:nvSpPr>
          <p:spPr>
            <a:xfrm>
              <a:off x="3404381" y="2686929"/>
              <a:ext cx="872197" cy="1252026"/>
            </a:xfrm>
            <a:custGeom>
              <a:avLst/>
              <a:gdLst>
                <a:gd name="connsiteX0" fmla="*/ 0 w 872197"/>
                <a:gd name="connsiteY0" fmla="*/ 0 h 872197"/>
                <a:gd name="connsiteX1" fmla="*/ 872197 w 872197"/>
                <a:gd name="connsiteY1" fmla="*/ 0 h 872197"/>
                <a:gd name="connsiteX2" fmla="*/ 872197 w 872197"/>
                <a:gd name="connsiteY2" fmla="*/ 872197 h 872197"/>
                <a:gd name="connsiteX3" fmla="*/ 0 w 872197"/>
                <a:gd name="connsiteY3" fmla="*/ 872197 h 872197"/>
                <a:gd name="connsiteX4" fmla="*/ 0 w 872197"/>
                <a:gd name="connsiteY4" fmla="*/ 0 h 872197"/>
                <a:gd name="connsiteX0" fmla="*/ 0 w 872197"/>
                <a:gd name="connsiteY0" fmla="*/ 0 h 1026942"/>
                <a:gd name="connsiteX1" fmla="*/ 872197 w 872197"/>
                <a:gd name="connsiteY1" fmla="*/ 154745 h 1026942"/>
                <a:gd name="connsiteX2" fmla="*/ 872197 w 872197"/>
                <a:gd name="connsiteY2" fmla="*/ 1026942 h 1026942"/>
                <a:gd name="connsiteX3" fmla="*/ 0 w 872197"/>
                <a:gd name="connsiteY3" fmla="*/ 1026942 h 1026942"/>
                <a:gd name="connsiteX4" fmla="*/ 0 w 872197"/>
                <a:gd name="connsiteY4" fmla="*/ 0 h 1026942"/>
                <a:gd name="connsiteX0" fmla="*/ 0 w 872197"/>
                <a:gd name="connsiteY0" fmla="*/ 0 h 1153552"/>
                <a:gd name="connsiteX1" fmla="*/ 872197 w 872197"/>
                <a:gd name="connsiteY1" fmla="*/ 154745 h 1153552"/>
                <a:gd name="connsiteX2" fmla="*/ 872197 w 872197"/>
                <a:gd name="connsiteY2" fmla="*/ 1026942 h 1153552"/>
                <a:gd name="connsiteX3" fmla="*/ 0 w 872197"/>
                <a:gd name="connsiteY3" fmla="*/ 1153552 h 1153552"/>
                <a:gd name="connsiteX4" fmla="*/ 0 w 872197"/>
                <a:gd name="connsiteY4" fmla="*/ 0 h 1153552"/>
                <a:gd name="connsiteX0" fmla="*/ 0 w 872197"/>
                <a:gd name="connsiteY0" fmla="*/ 0 h 1252026"/>
                <a:gd name="connsiteX1" fmla="*/ 872197 w 872197"/>
                <a:gd name="connsiteY1" fmla="*/ 154745 h 1252026"/>
                <a:gd name="connsiteX2" fmla="*/ 872197 w 872197"/>
                <a:gd name="connsiteY2" fmla="*/ 1026942 h 1252026"/>
                <a:gd name="connsiteX3" fmla="*/ 14067 w 872197"/>
                <a:gd name="connsiteY3" fmla="*/ 1252026 h 1252026"/>
                <a:gd name="connsiteX4" fmla="*/ 0 w 872197"/>
                <a:gd name="connsiteY4" fmla="*/ 0 h 125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197" h="1252026">
                  <a:moveTo>
                    <a:pt x="0" y="0"/>
                  </a:moveTo>
                  <a:lnTo>
                    <a:pt x="872197" y="154745"/>
                  </a:lnTo>
                  <a:lnTo>
                    <a:pt x="872197" y="1026942"/>
                  </a:lnTo>
                  <a:lnTo>
                    <a:pt x="14067" y="125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643531" y="2989776"/>
              <a:ext cx="393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D14C4C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</a:t>
              </a:r>
              <a:endParaRPr lang="zh-CN" altLang="en-US" sz="3600" dirty="0">
                <a:solidFill>
                  <a:srgbClr val="D14C4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09759" y="2967399"/>
              <a:ext cx="5584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我们的收获</a:t>
              </a:r>
              <a:endParaRPr lang="zh-CN" altLang="en-US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1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"/>
            <a:ext cx="12192000" cy="829995"/>
            <a:chOff x="0" y="-1"/>
            <a:chExt cx="12192000" cy="829995"/>
          </a:xfrm>
        </p:grpSpPr>
        <p:sp>
          <p:nvSpPr>
            <p:cNvPr id="5" name="矩形 4"/>
            <p:cNvSpPr/>
            <p:nvPr/>
          </p:nvSpPr>
          <p:spPr>
            <a:xfrm>
              <a:off x="0" y="-1"/>
              <a:ext cx="12192000" cy="829995"/>
            </a:xfrm>
            <a:prstGeom prst="rect">
              <a:avLst/>
            </a:prstGeom>
            <a:solidFill>
              <a:srgbClr val="33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807569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MUSIC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75827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COLOR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17945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FEEL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62757" y="143662"/>
              <a:ext cx="1514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DANCE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798191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03380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49215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7779433" y="712758"/>
              <a:ext cx="1280162" cy="117236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90843" y="168811"/>
              <a:ext cx="492369" cy="492369"/>
            </a:xfrm>
            <a:prstGeom prst="ellips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1676" y="239567"/>
              <a:ext cx="1123071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logo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08062" y="242551"/>
              <a:ext cx="2055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PROJECT NAME</a:t>
              </a:r>
              <a:endParaRPr lang="zh-CN" altLang="en-US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91366" y="5202461"/>
            <a:ext cx="9964690" cy="1209821"/>
            <a:chOff x="2266657" y="4656406"/>
            <a:chExt cx="8634071" cy="1463040"/>
          </a:xfrm>
        </p:grpSpPr>
        <p:sp>
          <p:nvSpPr>
            <p:cNvPr id="4" name="矩形 3"/>
            <p:cNvSpPr/>
            <p:nvPr/>
          </p:nvSpPr>
          <p:spPr>
            <a:xfrm>
              <a:off x="4986412" y="4656406"/>
              <a:ext cx="2719755" cy="146304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699717" y="4656406"/>
              <a:ext cx="2719755" cy="146304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266657" y="4656406"/>
              <a:ext cx="8634071" cy="1463040"/>
              <a:chOff x="1927274" y="4656406"/>
              <a:chExt cx="7145444" cy="1266092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927274" y="4656406"/>
                <a:ext cx="2250831" cy="1266092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436428" y="5015674"/>
                <a:ext cx="1277745" cy="547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开拓视野</a:t>
                </a:r>
                <a:endParaRPr lang="zh-CN" altLang="en-US" sz="2800" b="1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46" name="文本框 25"/>
              <p:cNvSpPr txBox="1"/>
              <p:nvPr/>
            </p:nvSpPr>
            <p:spPr>
              <a:xfrm>
                <a:off x="6684391" y="5040926"/>
                <a:ext cx="2388327" cy="547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提升</a:t>
                </a:r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项目</a:t>
                </a:r>
                <a:r>
                  <a:rPr lang="zh-CN" altLang="en-US" sz="2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能力</a:t>
                </a:r>
                <a:endParaRPr lang="zh-CN" altLang="en-US" sz="28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080" y="-18432"/>
            <a:ext cx="12192000" cy="843940"/>
            <a:chOff x="0" y="-1"/>
            <a:chExt cx="12192000" cy="84394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-1"/>
              <a:ext cx="12192000" cy="843940"/>
              <a:chOff x="0" y="-1"/>
              <a:chExt cx="12192000" cy="84394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-1"/>
                <a:ext cx="12192000" cy="829995"/>
              </a:xfrm>
              <a:prstGeom prst="rect">
                <a:avLst/>
              </a:prstGeom>
              <a:solidFill>
                <a:srgbClr val="3339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2"/>
              <p:cNvSpPr txBox="1"/>
              <p:nvPr/>
            </p:nvSpPr>
            <p:spPr>
              <a:xfrm>
                <a:off x="7984031" y="143662"/>
                <a:ext cx="895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收获</a:t>
                </a:r>
              </a:p>
            </p:txBody>
          </p:sp>
          <p:sp>
            <p:nvSpPr>
              <p:cNvPr id="35" name="文本框 6"/>
              <p:cNvSpPr txBox="1"/>
              <p:nvPr/>
            </p:nvSpPr>
            <p:spPr>
              <a:xfrm>
                <a:off x="6658711" y="133542"/>
                <a:ext cx="1427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中学</a:t>
                </a:r>
                <a:endParaRPr lang="zh-CN" altLang="en-US" sz="28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36" name="文本框 8"/>
              <p:cNvSpPr txBox="1"/>
              <p:nvPr/>
            </p:nvSpPr>
            <p:spPr>
              <a:xfrm>
                <a:off x="9241654" y="143662"/>
                <a:ext cx="1514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建议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7798191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903380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033173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7775730" y="726703"/>
                <a:ext cx="1280162" cy="11723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90843" y="168811"/>
                <a:ext cx="492369" cy="492369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文本框 17"/>
              <p:cNvSpPr txBox="1"/>
              <p:nvPr/>
            </p:nvSpPr>
            <p:spPr>
              <a:xfrm>
                <a:off x="1208062" y="242551"/>
                <a:ext cx="2055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YOUTH POWER</a:t>
                </a:r>
                <a:endParaRPr lang="zh-CN" altLang="en-US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51" y="140482"/>
              <a:ext cx="549026" cy="5490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880" y="1324641"/>
            <a:ext cx="9411753" cy="3923100"/>
          </a:xfrm>
          <a:prstGeom prst="rect">
            <a:avLst/>
          </a:prstGeom>
        </p:spPr>
      </p:pic>
      <p:sp>
        <p:nvSpPr>
          <p:cNvPr id="43" name="文本框 25"/>
          <p:cNvSpPr txBox="1"/>
          <p:nvPr/>
        </p:nvSpPr>
        <p:spPr>
          <a:xfrm>
            <a:off x="4730537" y="5569891"/>
            <a:ext cx="295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拓展人脉、资源</a:t>
            </a:r>
          </a:p>
        </p:txBody>
      </p:sp>
      <p:sp>
        <p:nvSpPr>
          <p:cNvPr id="10" name="矩形 9"/>
          <p:cNvSpPr/>
          <p:nvPr/>
        </p:nvSpPr>
        <p:spPr>
          <a:xfrm>
            <a:off x="1391366" y="132464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"/>
            <a:ext cx="12192000" cy="829995"/>
            <a:chOff x="0" y="-1"/>
            <a:chExt cx="12192000" cy="829995"/>
          </a:xfrm>
        </p:grpSpPr>
        <p:sp>
          <p:nvSpPr>
            <p:cNvPr id="5" name="矩形 4"/>
            <p:cNvSpPr/>
            <p:nvPr/>
          </p:nvSpPr>
          <p:spPr>
            <a:xfrm>
              <a:off x="0" y="-1"/>
              <a:ext cx="12192000" cy="829995"/>
            </a:xfrm>
            <a:prstGeom prst="rect">
              <a:avLst/>
            </a:prstGeom>
            <a:solidFill>
              <a:srgbClr val="33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807569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MUSIC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75827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COLOR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17945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FEEL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62757" y="143662"/>
              <a:ext cx="1514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DANCE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798191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03380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49215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7779433" y="712758"/>
              <a:ext cx="1280162" cy="117236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90843" y="168811"/>
              <a:ext cx="492369" cy="492369"/>
            </a:xfrm>
            <a:prstGeom prst="ellips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1676" y="239567"/>
              <a:ext cx="1123071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logo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08062" y="242551"/>
              <a:ext cx="2055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PROJECT NAME</a:t>
              </a:r>
              <a:endParaRPr lang="zh-CN" altLang="en-US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91366" y="5202461"/>
            <a:ext cx="9409268" cy="1209821"/>
            <a:chOff x="2266657" y="4656406"/>
            <a:chExt cx="8152815" cy="1463040"/>
          </a:xfrm>
        </p:grpSpPr>
        <p:sp>
          <p:nvSpPr>
            <p:cNvPr id="4" name="矩形 3"/>
            <p:cNvSpPr/>
            <p:nvPr/>
          </p:nvSpPr>
          <p:spPr>
            <a:xfrm>
              <a:off x="4986412" y="4656406"/>
              <a:ext cx="2719755" cy="1463040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699717" y="4656406"/>
              <a:ext cx="2719755" cy="146304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266657" y="4656406"/>
              <a:ext cx="2719755" cy="146304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080" y="-18432"/>
            <a:ext cx="12192000" cy="843940"/>
            <a:chOff x="0" y="-1"/>
            <a:chExt cx="12192000" cy="84394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-1"/>
              <a:ext cx="12192000" cy="843940"/>
              <a:chOff x="0" y="-1"/>
              <a:chExt cx="12192000" cy="84394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-1"/>
                <a:ext cx="12192000" cy="829995"/>
              </a:xfrm>
              <a:prstGeom prst="rect">
                <a:avLst/>
              </a:prstGeom>
              <a:solidFill>
                <a:srgbClr val="3339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2"/>
              <p:cNvSpPr txBox="1"/>
              <p:nvPr/>
            </p:nvSpPr>
            <p:spPr>
              <a:xfrm>
                <a:off x="7984031" y="143662"/>
                <a:ext cx="895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收获</a:t>
                </a:r>
              </a:p>
            </p:txBody>
          </p:sp>
          <p:sp>
            <p:nvSpPr>
              <p:cNvPr id="35" name="文本框 6"/>
              <p:cNvSpPr txBox="1"/>
              <p:nvPr/>
            </p:nvSpPr>
            <p:spPr>
              <a:xfrm>
                <a:off x="6658711" y="133542"/>
                <a:ext cx="1427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中学</a:t>
                </a:r>
                <a:endParaRPr lang="zh-CN" altLang="en-US" sz="28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36" name="文本框 8"/>
              <p:cNvSpPr txBox="1"/>
              <p:nvPr/>
            </p:nvSpPr>
            <p:spPr>
              <a:xfrm>
                <a:off x="9241654" y="143662"/>
                <a:ext cx="1514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建议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7798191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903380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033173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7775730" y="726703"/>
                <a:ext cx="1280162" cy="11723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90843" y="168811"/>
                <a:ext cx="492369" cy="492369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文本框 17"/>
              <p:cNvSpPr txBox="1"/>
              <p:nvPr/>
            </p:nvSpPr>
            <p:spPr>
              <a:xfrm>
                <a:off x="1208062" y="242551"/>
                <a:ext cx="2055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YOUTH POWER</a:t>
                </a:r>
                <a:endParaRPr lang="zh-CN" altLang="en-US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51" y="140482"/>
              <a:ext cx="549026" cy="5490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4" name="文本框 25"/>
          <p:cNvSpPr txBox="1"/>
          <p:nvPr/>
        </p:nvSpPr>
        <p:spPr>
          <a:xfrm>
            <a:off x="2069875" y="5545761"/>
            <a:ext cx="178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开拓视野</a:t>
            </a:r>
            <a:endParaRPr lang="zh-CN" altLang="en-US" sz="2800" dirty="0">
              <a:solidFill>
                <a:srgbClr val="D5D5D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7" name="文本框 25"/>
          <p:cNvSpPr txBox="1"/>
          <p:nvPr/>
        </p:nvSpPr>
        <p:spPr>
          <a:xfrm>
            <a:off x="4730537" y="5569891"/>
            <a:ext cx="295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拓展人脉、资源</a:t>
            </a:r>
          </a:p>
        </p:txBody>
      </p:sp>
      <p:sp>
        <p:nvSpPr>
          <p:cNvPr id="48" name="文本框 25"/>
          <p:cNvSpPr txBox="1"/>
          <p:nvPr/>
        </p:nvSpPr>
        <p:spPr>
          <a:xfrm>
            <a:off x="8025411" y="5569891"/>
            <a:ext cx="333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提升</a:t>
            </a:r>
            <a:r>
              <a:rPr lang="zh-CN" altLang="en-US" sz="28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项目</a:t>
            </a:r>
            <a:r>
              <a:rPr lang="zh-CN" altLang="en-US" sz="2800" dirty="0" smtClean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能力</a:t>
            </a:r>
            <a:endParaRPr lang="zh-CN" altLang="en-US" sz="2800" dirty="0">
              <a:solidFill>
                <a:srgbClr val="D5D5D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366" y="1336428"/>
            <a:ext cx="9409268" cy="39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491" y="1324642"/>
            <a:ext cx="9409268" cy="39230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-1"/>
            <a:ext cx="12192000" cy="829995"/>
            <a:chOff x="0" y="-1"/>
            <a:chExt cx="12192000" cy="829995"/>
          </a:xfrm>
        </p:grpSpPr>
        <p:sp>
          <p:nvSpPr>
            <p:cNvPr id="5" name="矩形 4"/>
            <p:cNvSpPr/>
            <p:nvPr/>
          </p:nvSpPr>
          <p:spPr>
            <a:xfrm>
              <a:off x="0" y="-1"/>
              <a:ext cx="12192000" cy="829995"/>
            </a:xfrm>
            <a:prstGeom prst="rect">
              <a:avLst/>
            </a:prstGeom>
            <a:solidFill>
              <a:srgbClr val="333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807569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MUSIC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75827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COLOR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517945" y="143662"/>
              <a:ext cx="122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FEEL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162757" y="143662"/>
              <a:ext cx="1514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DANCE</a:t>
              </a:r>
              <a:endParaRPr lang="zh-CN" altLang="en-US" sz="24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798191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903380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492154" y="143661"/>
              <a:ext cx="0" cy="43950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7779433" y="712758"/>
              <a:ext cx="1280162" cy="117236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90843" y="168811"/>
              <a:ext cx="492369" cy="492369"/>
            </a:xfrm>
            <a:prstGeom prst="ellips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1676" y="239567"/>
              <a:ext cx="1123071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logo</a:t>
              </a:r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08062" y="242551"/>
              <a:ext cx="2055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PROJECT NAME</a:t>
              </a:r>
              <a:endParaRPr lang="zh-CN" altLang="en-US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91366" y="5202461"/>
            <a:ext cx="9409268" cy="1209821"/>
            <a:chOff x="2266657" y="4656406"/>
            <a:chExt cx="8152815" cy="1463040"/>
          </a:xfrm>
        </p:grpSpPr>
        <p:sp>
          <p:nvSpPr>
            <p:cNvPr id="4" name="矩形 3"/>
            <p:cNvSpPr/>
            <p:nvPr/>
          </p:nvSpPr>
          <p:spPr>
            <a:xfrm>
              <a:off x="4986412" y="4656406"/>
              <a:ext cx="2719755" cy="146304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699717" y="4656406"/>
              <a:ext cx="2719755" cy="1463040"/>
            </a:xfrm>
            <a:prstGeom prst="rect">
              <a:avLst/>
            </a:prstGeom>
            <a:solidFill>
              <a:srgbClr val="D14C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266657" y="4656406"/>
              <a:ext cx="2719755" cy="1463040"/>
            </a:xfrm>
            <a:prstGeom prst="rect">
              <a:avLst/>
            </a:pr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080" y="-18432"/>
            <a:ext cx="12192000" cy="843940"/>
            <a:chOff x="0" y="-1"/>
            <a:chExt cx="12192000" cy="84394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-1"/>
              <a:ext cx="12192000" cy="843940"/>
              <a:chOff x="0" y="-1"/>
              <a:chExt cx="12192000" cy="84394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-1"/>
                <a:ext cx="12192000" cy="829995"/>
              </a:xfrm>
              <a:prstGeom prst="rect">
                <a:avLst/>
              </a:prstGeom>
              <a:solidFill>
                <a:srgbClr val="3339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2"/>
              <p:cNvSpPr txBox="1"/>
              <p:nvPr/>
            </p:nvSpPr>
            <p:spPr>
              <a:xfrm>
                <a:off x="7984031" y="143662"/>
                <a:ext cx="8956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收获</a:t>
                </a:r>
              </a:p>
            </p:txBody>
          </p:sp>
          <p:sp>
            <p:nvSpPr>
              <p:cNvPr id="35" name="文本框 6"/>
              <p:cNvSpPr txBox="1"/>
              <p:nvPr/>
            </p:nvSpPr>
            <p:spPr>
              <a:xfrm>
                <a:off x="6658711" y="133542"/>
                <a:ext cx="1427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中学</a:t>
                </a:r>
                <a:endParaRPr lang="zh-CN" altLang="en-US" sz="2800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36" name="文本框 8"/>
              <p:cNvSpPr txBox="1"/>
              <p:nvPr/>
            </p:nvSpPr>
            <p:spPr>
              <a:xfrm>
                <a:off x="9241654" y="143662"/>
                <a:ext cx="15146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建议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7798191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903380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0331734" y="175745"/>
                <a:ext cx="0" cy="439503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矩形 39"/>
              <p:cNvSpPr/>
              <p:nvPr/>
            </p:nvSpPr>
            <p:spPr>
              <a:xfrm>
                <a:off x="7775730" y="726703"/>
                <a:ext cx="1280162" cy="117236"/>
              </a:xfrm>
              <a:prstGeom prst="rect">
                <a:avLst/>
              </a:prstGeom>
              <a:solidFill>
                <a:srgbClr val="D1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90843" y="168811"/>
                <a:ext cx="492369" cy="492369"/>
              </a:xfrm>
              <a:prstGeom prst="ellipse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文本框 17"/>
              <p:cNvSpPr txBox="1"/>
              <p:nvPr/>
            </p:nvSpPr>
            <p:spPr>
              <a:xfrm>
                <a:off x="1208062" y="242551"/>
                <a:ext cx="2055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D5D5D5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YOUTH POWER</a:t>
                </a:r>
                <a:endParaRPr lang="zh-CN" altLang="en-US" dirty="0">
                  <a:solidFill>
                    <a:srgbClr val="D5D5D5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51" y="140482"/>
              <a:ext cx="549026" cy="54902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3" name="文本框 25"/>
          <p:cNvSpPr txBox="1"/>
          <p:nvPr/>
        </p:nvSpPr>
        <p:spPr>
          <a:xfrm>
            <a:off x="2069875" y="5545761"/>
            <a:ext cx="178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开拓视野</a:t>
            </a:r>
            <a:endParaRPr lang="zh-CN" altLang="en-US" sz="2800" dirty="0">
              <a:solidFill>
                <a:srgbClr val="D5D5D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7" name="文本框 25"/>
          <p:cNvSpPr txBox="1"/>
          <p:nvPr/>
        </p:nvSpPr>
        <p:spPr>
          <a:xfrm>
            <a:off x="4730537" y="5569891"/>
            <a:ext cx="295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拓展人脉、资源</a:t>
            </a:r>
          </a:p>
        </p:txBody>
      </p:sp>
      <p:sp>
        <p:nvSpPr>
          <p:cNvPr id="48" name="文本框 25"/>
          <p:cNvSpPr txBox="1"/>
          <p:nvPr/>
        </p:nvSpPr>
        <p:spPr>
          <a:xfrm>
            <a:off x="8025411" y="5569891"/>
            <a:ext cx="3330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提升</a:t>
            </a:r>
            <a:r>
              <a:rPr lang="zh-CN" altLang="en-US" sz="2800" b="1" dirty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项目</a:t>
            </a:r>
            <a:r>
              <a:rPr lang="zh-CN" altLang="en-US" sz="2800" b="1" dirty="0" smtClean="0">
                <a:solidFill>
                  <a:srgbClr val="D5D5D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能力</a:t>
            </a:r>
            <a:endParaRPr lang="zh-CN" altLang="en-US" sz="2800" b="1" dirty="0">
              <a:solidFill>
                <a:srgbClr val="D5D5D5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52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rdri Tools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483</Words>
  <Application>Microsoft Office PowerPoint</Application>
  <PresentationFormat>宽屏</PresentationFormat>
  <Paragraphs>194</Paragraphs>
  <Slides>14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Microsoft JhengHei</vt:lpstr>
      <vt:lpstr>宋体</vt:lpstr>
      <vt:lpstr>微软雅黑</vt:lpstr>
      <vt:lpstr>Arial</vt:lpstr>
      <vt:lpstr>Calibri</vt:lpstr>
      <vt:lpstr>Calibri Light</vt:lpstr>
      <vt:lpstr>Office 主题</vt:lpstr>
      <vt:lpstr>Nordri ToolsTheme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cancer wang</dc:creator>
  <cp:lastModifiedBy>Administrator</cp:lastModifiedBy>
  <cp:revision>59</cp:revision>
  <dcterms:created xsi:type="dcterms:W3CDTF">2014-01-16T02:35:13Z</dcterms:created>
  <dcterms:modified xsi:type="dcterms:W3CDTF">2015-01-14T02:18:31Z</dcterms:modified>
</cp:coreProperties>
</file>